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57" r:id="rId3"/>
    <p:sldId id="270" r:id="rId4"/>
    <p:sldId id="272" r:id="rId5"/>
    <p:sldId id="268" r:id="rId6"/>
    <p:sldId id="283" r:id="rId7"/>
    <p:sldId id="289" r:id="rId8"/>
    <p:sldId id="286" r:id="rId9"/>
    <p:sldId id="285" r:id="rId10"/>
    <p:sldId id="293" r:id="rId11"/>
    <p:sldId id="287" r:id="rId12"/>
    <p:sldId id="290" r:id="rId13"/>
    <p:sldId id="291" r:id="rId14"/>
    <p:sldId id="292" r:id="rId15"/>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CCFFFF"/>
    <a:srgbClr val="66FFFF"/>
    <a:srgbClr val="FFFFCC"/>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06" autoAdjust="0"/>
    <p:restoredTop sz="94660"/>
  </p:normalViewPr>
  <p:slideViewPr>
    <p:cSldViewPr>
      <p:cViewPr varScale="1">
        <p:scale>
          <a:sx n="93" d="100"/>
          <a:sy n="93" d="100"/>
        </p:scale>
        <p:origin x="672" y="7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VE"/>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FF3005-F028-4B53-ADC5-A1127B5268E5}" type="datetimeFigureOut">
              <a:rPr lang="es-VE" smtClean="0"/>
              <a:t>10/2/2017</a:t>
            </a:fld>
            <a:endParaRPr lang="es-VE"/>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VE"/>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VE"/>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VE"/>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EAF924-C5E5-4D1E-B13C-53767CD3B66A}" type="slidenum">
              <a:rPr lang="es-VE" smtClean="0"/>
              <a:t>‹Nº›</a:t>
            </a:fld>
            <a:endParaRPr lang="es-VE"/>
          </a:p>
        </p:txBody>
      </p:sp>
    </p:spTree>
    <p:extLst>
      <p:ext uri="{BB962C8B-B14F-4D97-AF65-F5344CB8AC3E}">
        <p14:creationId xmlns:p14="http://schemas.microsoft.com/office/powerpoint/2010/main" val="24771069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VE" dirty="0"/>
          </a:p>
        </p:txBody>
      </p:sp>
      <p:sp>
        <p:nvSpPr>
          <p:cNvPr id="4" name="Marcador de número de diapositiva 3"/>
          <p:cNvSpPr>
            <a:spLocks noGrp="1"/>
          </p:cNvSpPr>
          <p:nvPr>
            <p:ph type="sldNum" sz="quarter" idx="10"/>
          </p:nvPr>
        </p:nvSpPr>
        <p:spPr/>
        <p:txBody>
          <a:bodyPr/>
          <a:lstStyle/>
          <a:p>
            <a:fld id="{F5EAF924-C5E5-4D1E-B13C-53767CD3B66A}" type="slidenum">
              <a:rPr lang="es-VE" smtClean="0"/>
              <a:t>3</a:t>
            </a:fld>
            <a:endParaRPr lang="es-VE"/>
          </a:p>
        </p:txBody>
      </p:sp>
    </p:spTree>
    <p:extLst>
      <p:ext uri="{BB962C8B-B14F-4D97-AF65-F5344CB8AC3E}">
        <p14:creationId xmlns:p14="http://schemas.microsoft.com/office/powerpoint/2010/main" val="18745239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C7444E1-CE27-4C75-9329-1AE83DD0D30A}" type="datetimeFigureOut">
              <a:rPr lang="en-US" smtClean="0"/>
              <a:t>2/10/2017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‹Nº›</a:t>
            </a:fld>
            <a:endParaRPr lang="en-US"/>
          </a:p>
        </p:txBody>
      </p:sp>
    </p:spTree>
    <p:extLst>
      <p:ext uri="{BB962C8B-B14F-4D97-AF65-F5344CB8AC3E}">
        <p14:creationId xmlns:p14="http://schemas.microsoft.com/office/powerpoint/2010/main" val="19330604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2/10/2017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‹Nº›</a:t>
            </a:fld>
            <a:endParaRPr lang="en-US"/>
          </a:p>
        </p:txBody>
      </p:sp>
    </p:spTree>
    <p:extLst>
      <p:ext uri="{BB962C8B-B14F-4D97-AF65-F5344CB8AC3E}">
        <p14:creationId xmlns:p14="http://schemas.microsoft.com/office/powerpoint/2010/main" val="535259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2/10/2017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‹Nº›</a:t>
            </a:fld>
            <a:endParaRPr lang="en-US"/>
          </a:p>
        </p:txBody>
      </p:sp>
    </p:spTree>
    <p:extLst>
      <p:ext uri="{BB962C8B-B14F-4D97-AF65-F5344CB8AC3E}">
        <p14:creationId xmlns:p14="http://schemas.microsoft.com/office/powerpoint/2010/main" val="3595043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2/10/2017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‹Nº›</a:t>
            </a:fld>
            <a:endParaRPr lang="en-US"/>
          </a:p>
        </p:txBody>
      </p:sp>
    </p:spTree>
    <p:extLst>
      <p:ext uri="{BB962C8B-B14F-4D97-AF65-F5344CB8AC3E}">
        <p14:creationId xmlns:p14="http://schemas.microsoft.com/office/powerpoint/2010/main" val="10382262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C7444E1-CE27-4C75-9329-1AE83DD0D30A}" type="datetimeFigureOut">
              <a:rPr lang="en-US" smtClean="0"/>
              <a:t>2/10/2017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‹Nº›</a:t>
            </a:fld>
            <a:endParaRPr lang="en-US"/>
          </a:p>
        </p:txBody>
      </p:sp>
    </p:spTree>
    <p:extLst>
      <p:ext uri="{BB962C8B-B14F-4D97-AF65-F5344CB8AC3E}">
        <p14:creationId xmlns:p14="http://schemas.microsoft.com/office/powerpoint/2010/main" val="2317231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C7444E1-CE27-4C75-9329-1AE83DD0D30A}" type="datetimeFigureOut">
              <a:rPr lang="en-US" smtClean="0"/>
              <a:t>2/10/2017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‹Nº›</a:t>
            </a:fld>
            <a:endParaRPr lang="en-US"/>
          </a:p>
        </p:txBody>
      </p:sp>
    </p:spTree>
    <p:extLst>
      <p:ext uri="{BB962C8B-B14F-4D97-AF65-F5344CB8AC3E}">
        <p14:creationId xmlns:p14="http://schemas.microsoft.com/office/powerpoint/2010/main" val="26987409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C7444E1-CE27-4C75-9329-1AE83DD0D30A}" type="datetimeFigureOut">
              <a:rPr lang="en-US" smtClean="0"/>
              <a:t>2/10/2017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730A26-22C1-4DAF-BC43-99DE4FE51A48}" type="slidenum">
              <a:rPr lang="en-US" smtClean="0"/>
              <a:t>‹Nº›</a:t>
            </a:fld>
            <a:endParaRPr lang="en-US"/>
          </a:p>
        </p:txBody>
      </p:sp>
    </p:spTree>
    <p:extLst>
      <p:ext uri="{BB962C8B-B14F-4D97-AF65-F5344CB8AC3E}">
        <p14:creationId xmlns:p14="http://schemas.microsoft.com/office/powerpoint/2010/main" val="23048216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C7444E1-CE27-4C75-9329-1AE83DD0D30A}" type="datetimeFigureOut">
              <a:rPr lang="en-US" smtClean="0"/>
              <a:t>2/10/2017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730A26-22C1-4DAF-BC43-99DE4FE51A48}" type="slidenum">
              <a:rPr lang="en-US" smtClean="0"/>
              <a:t>‹Nº›</a:t>
            </a:fld>
            <a:endParaRPr lang="en-US"/>
          </a:p>
        </p:txBody>
      </p:sp>
    </p:spTree>
    <p:extLst>
      <p:ext uri="{BB962C8B-B14F-4D97-AF65-F5344CB8AC3E}">
        <p14:creationId xmlns:p14="http://schemas.microsoft.com/office/powerpoint/2010/main" val="12714714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7444E1-CE27-4C75-9329-1AE83DD0D30A}" type="datetimeFigureOut">
              <a:rPr lang="en-US" smtClean="0"/>
              <a:t>2/10/2017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730A26-22C1-4DAF-BC43-99DE4FE51A48}" type="slidenum">
              <a:rPr lang="en-US" smtClean="0"/>
              <a:t>‹Nº›</a:t>
            </a:fld>
            <a:endParaRPr lang="en-US"/>
          </a:p>
        </p:txBody>
      </p:sp>
    </p:spTree>
    <p:extLst>
      <p:ext uri="{BB962C8B-B14F-4D97-AF65-F5344CB8AC3E}">
        <p14:creationId xmlns:p14="http://schemas.microsoft.com/office/powerpoint/2010/main" val="1804349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C7444E1-CE27-4C75-9329-1AE83DD0D30A}" type="datetimeFigureOut">
              <a:rPr lang="en-US" smtClean="0"/>
              <a:t>2/10/2017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‹Nº›</a:t>
            </a:fld>
            <a:endParaRPr lang="en-US"/>
          </a:p>
        </p:txBody>
      </p:sp>
    </p:spTree>
    <p:extLst>
      <p:ext uri="{BB962C8B-B14F-4D97-AF65-F5344CB8AC3E}">
        <p14:creationId xmlns:p14="http://schemas.microsoft.com/office/powerpoint/2010/main" val="1967108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C7444E1-CE27-4C75-9329-1AE83DD0D30A}" type="datetimeFigureOut">
              <a:rPr lang="en-US" smtClean="0"/>
              <a:t>2/10/2017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‹Nº›</a:t>
            </a:fld>
            <a:endParaRPr lang="en-US"/>
          </a:p>
        </p:txBody>
      </p:sp>
    </p:spTree>
    <p:extLst>
      <p:ext uri="{BB962C8B-B14F-4D97-AF65-F5344CB8AC3E}">
        <p14:creationId xmlns:p14="http://schemas.microsoft.com/office/powerpoint/2010/main" val="6063837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C7444E1-CE27-4C75-9329-1AE83DD0D30A}" type="datetimeFigureOut">
              <a:rPr lang="en-US" smtClean="0"/>
              <a:t>2/10/2017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2F730A26-22C1-4DAF-BC43-99DE4FE51A48}" type="slidenum">
              <a:rPr lang="en-US" smtClean="0"/>
              <a:t>‹Nº›</a:t>
            </a:fld>
            <a:endParaRPr lang="en-US"/>
          </a:p>
        </p:txBody>
      </p:sp>
    </p:spTree>
    <p:extLst>
      <p:ext uri="{BB962C8B-B14F-4D97-AF65-F5344CB8AC3E}">
        <p14:creationId xmlns:p14="http://schemas.microsoft.com/office/powerpoint/2010/main" val="18315443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Systems of Linear Inequalities</a:t>
            </a:r>
            <a:endParaRPr lang="en-US" dirty="0"/>
          </a:p>
        </p:txBody>
      </p:sp>
      <p:sp>
        <p:nvSpPr>
          <p:cNvPr id="3" name="Subtitle 2"/>
          <p:cNvSpPr>
            <a:spLocks noGrp="1"/>
          </p:cNvSpPr>
          <p:nvPr>
            <p:ph type="subTitle" idx="1"/>
          </p:nvPr>
        </p:nvSpPr>
        <p:spPr/>
        <p:txBody>
          <a:bodyPr/>
          <a:lstStyle/>
          <a:p>
            <a:r>
              <a:rPr lang="en-US" dirty="0"/>
              <a:t>Unit 6</a:t>
            </a:r>
            <a:r>
              <a:rPr lang="en-US" dirty="0" smtClean="0"/>
              <a:t> </a:t>
            </a:r>
            <a:r>
              <a:rPr lang="en-US" dirty="0"/>
              <a:t>Lesson </a:t>
            </a:r>
            <a:r>
              <a:rPr lang="en-US" dirty="0" smtClean="0"/>
              <a:t>6 </a:t>
            </a:r>
            <a:endParaRPr lang="en-US"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742950"/>
            <a:ext cx="8335170" cy="969540"/>
          </a:xfrm>
          <a:prstGeom prst="rect">
            <a:avLst/>
          </a:prstGeom>
        </p:spPr>
      </p:pic>
    </p:spTree>
    <p:extLst>
      <p:ext uri="{BB962C8B-B14F-4D97-AF65-F5344CB8AC3E}">
        <p14:creationId xmlns:p14="http://schemas.microsoft.com/office/powerpoint/2010/main" val="37979733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p:nvPr/>
        </p:nvPicPr>
        <p:blipFill rotWithShape="1">
          <a:blip r:embed="rId2">
            <a:extLst>
              <a:ext uri="{28A0092B-C50C-407E-A947-70E740481C1C}">
                <a14:useLocalDpi xmlns:a14="http://schemas.microsoft.com/office/drawing/2010/main" val="0"/>
              </a:ext>
            </a:extLst>
          </a:blip>
          <a:srcRect l="12957" t="17442" r="10314" b="11217"/>
          <a:stretch/>
        </p:blipFill>
        <p:spPr bwMode="auto">
          <a:xfrm>
            <a:off x="1828800" y="6635"/>
            <a:ext cx="5459095" cy="2854960"/>
          </a:xfrm>
          <a:prstGeom prst="rect">
            <a:avLst/>
          </a:prstGeom>
          <a:ln>
            <a:noFill/>
          </a:ln>
          <a:extLst>
            <a:ext uri="{53640926-AAD7-44D8-BBD7-CCE9431645EC}">
              <a14:shadowObscured xmlns:a14="http://schemas.microsoft.com/office/drawing/2010/main"/>
            </a:ext>
          </a:extLst>
        </p:spPr>
      </p:pic>
      <mc:AlternateContent xmlns:mc="http://schemas.openxmlformats.org/markup-compatibility/2006">
        <mc:Choice xmlns:a14="http://schemas.microsoft.com/office/drawing/2010/main" Requires="a14">
          <p:sp>
            <p:nvSpPr>
              <p:cNvPr id="3" name="Rectángulo 2"/>
              <p:cNvSpPr/>
              <p:nvPr/>
            </p:nvSpPr>
            <p:spPr>
              <a:xfrm>
                <a:off x="381000" y="2647950"/>
                <a:ext cx="8153400" cy="2156488"/>
              </a:xfrm>
              <a:prstGeom prst="rect">
                <a:avLst/>
              </a:prstGeom>
            </p:spPr>
            <p:txBody>
              <a:bodyPr wrap="square">
                <a:spAutoFit/>
              </a:bodyPr>
              <a:lstStyle/>
              <a:p>
                <a:pPr>
                  <a:lnSpc>
                    <a:spcPct val="107000"/>
                  </a:lnSpc>
                  <a:spcAft>
                    <a:spcPts val="600"/>
                  </a:spcAft>
                </a:pPr>
                <a:r>
                  <a:rPr lang="en-US" sz="1400" dirty="0">
                    <a:latin typeface="Calibri" panose="020F0502020204030204" pitchFamily="34" charset="0"/>
                    <a:ea typeface="Calibri" panose="020F0502020204030204" pitchFamily="34" charset="0"/>
                    <a:cs typeface="Times New Roman" panose="02020603050405020304" pitchFamily="18" charset="0"/>
                  </a:rPr>
                  <a:t>The segmented line is because the border of the line does not belong to the solution and the straight line is because the border of the line belongs to the solution.</a:t>
                </a:r>
                <a:endParaRPr lang="es-VE"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 </a:t>
                </a: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Proving </a:t>
                </a:r>
                <a:r>
                  <a:rPr lang="en-US" sz="1400" dirty="0">
                    <a:effectLst/>
                    <a:latin typeface="Calibri" panose="020F0502020204030204" pitchFamily="34" charset="0"/>
                    <a:ea typeface="Calibri" panose="020F0502020204030204" pitchFamily="34" charset="0"/>
                    <a:cs typeface="Times New Roman" panose="02020603050405020304" pitchFamily="18" charset="0"/>
                  </a:rPr>
                  <a:t>with the point (1,2) that belongs to the solution region to verify if it satisfies the inequalities:</a:t>
                </a:r>
                <a:endParaRPr lang="es-VE" sz="1400" dirty="0">
                  <a:effectLst/>
                  <a:latin typeface="Calibri" panose="020F0502020204030204" pitchFamily="34" charset="0"/>
                  <a:ea typeface="Calibri" panose="020F0502020204030204" pitchFamily="34" charset="0"/>
                  <a:cs typeface="Times New Roman" panose="02020603050405020304" pitchFamily="18" charset="0"/>
                </a:endParaRPr>
              </a:p>
              <a:p>
                <a:pPr marL="914400" algn="ctr">
                  <a:lnSpc>
                    <a:spcPct val="107000"/>
                  </a:lnSpc>
                  <a:spcAft>
                    <a:spcPts val="6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 </a:t>
                </a:r>
                <a14:m>
                  <m:oMath xmlns:m="http://schemas.openxmlformats.org/officeDocument/2006/math">
                    <m:r>
                      <a:rPr lang="en-US" sz="1400" i="1">
                        <a:effectLst/>
                        <a:latin typeface="Cambria Math" panose="02040503050406030204" pitchFamily="18" charset="0"/>
                        <a:ea typeface="Calibri" panose="020F0502020204030204" pitchFamily="34" charset="0"/>
                        <a:cs typeface="Times New Roman" panose="02020603050405020304" pitchFamily="18" charset="0"/>
                      </a:rPr>
                      <m:t>𝑦</m:t>
                    </m:r>
                    <m:r>
                      <a:rPr lang="en-US" sz="1400" i="1">
                        <a:effectLst/>
                        <a:latin typeface="Cambria Math" panose="02040503050406030204" pitchFamily="18" charset="0"/>
                        <a:ea typeface="Calibri" panose="020F0502020204030204" pitchFamily="34" charset="0"/>
                        <a:cs typeface="Times New Roman" panose="02020603050405020304" pitchFamily="18" charset="0"/>
                      </a:rPr>
                      <m:t>−</m:t>
                    </m:r>
                    <m:r>
                      <a:rPr lang="en-US" sz="1400" i="1">
                        <a:effectLst/>
                        <a:latin typeface="Cambria Math" panose="02040503050406030204" pitchFamily="18" charset="0"/>
                        <a:ea typeface="Calibri" panose="020F0502020204030204" pitchFamily="34" charset="0"/>
                        <a:cs typeface="Times New Roman" panose="02020603050405020304" pitchFamily="18" charset="0"/>
                      </a:rPr>
                      <m:t>𝑥</m:t>
                    </m:r>
                    <m:r>
                      <a:rPr lang="en-US" sz="1400" i="1">
                        <a:effectLst/>
                        <a:latin typeface="Cambria Math" panose="02040503050406030204" pitchFamily="18" charset="0"/>
                        <a:ea typeface="Calibri" panose="020F0502020204030204" pitchFamily="34" charset="0"/>
                        <a:cs typeface="Times New Roman" panose="02020603050405020304" pitchFamily="18" charset="0"/>
                      </a:rPr>
                      <m:t>&lt;4   →  2−1&lt;4   →   1&lt;4</m:t>
                    </m:r>
                  </m:oMath>
                </a14:m>
                <a:endParaRPr lang="es-VE" sz="1400" dirty="0">
                  <a:effectLst/>
                  <a:latin typeface="Calibri" panose="020F0502020204030204" pitchFamily="34" charset="0"/>
                  <a:ea typeface="Calibri" panose="020F0502020204030204" pitchFamily="34" charset="0"/>
                  <a:cs typeface="Times New Roman" panose="02020603050405020304" pitchFamily="18" charset="0"/>
                </a:endParaRPr>
              </a:p>
              <a:p>
                <a:pPr marL="914400">
                  <a:lnSpc>
                    <a:spcPct val="107000"/>
                  </a:lnSpc>
                  <a:spcAft>
                    <a:spcPts val="6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 </a:t>
                </a:r>
                <a:endParaRPr lang="es-VE"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pPr>
                <a14:m>
                  <m:oMathPara xmlns:m="http://schemas.openxmlformats.org/officeDocument/2006/math">
                    <m:oMathParaPr>
                      <m:jc m:val="centerGroup"/>
                    </m:oMathParaPr>
                    <m:oMath xmlns:m="http://schemas.openxmlformats.org/officeDocument/2006/math">
                      <m:r>
                        <a:rPr lang="en-US" sz="1400" i="1">
                          <a:effectLst/>
                          <a:latin typeface="Cambria Math" panose="02040503050406030204" pitchFamily="18" charset="0"/>
                          <a:ea typeface="Calibri" panose="020F0502020204030204" pitchFamily="34" charset="0"/>
                          <a:cs typeface="Times New Roman" panose="02020603050405020304" pitchFamily="18" charset="0"/>
                        </a:rPr>
                        <m:t>2</m:t>
                      </m:r>
                      <m:r>
                        <a:rPr lang="en-US" sz="1400" i="1">
                          <a:effectLst/>
                          <a:latin typeface="Cambria Math" panose="02040503050406030204" pitchFamily="18" charset="0"/>
                          <a:ea typeface="Calibri" panose="020F0502020204030204" pitchFamily="34" charset="0"/>
                          <a:cs typeface="Times New Roman" panose="02020603050405020304" pitchFamily="18" charset="0"/>
                        </a:rPr>
                        <m:t>𝑥</m:t>
                      </m:r>
                      <m:r>
                        <a:rPr lang="en-US" sz="1400" i="1">
                          <a:effectLst/>
                          <a:latin typeface="Cambria Math" panose="02040503050406030204" pitchFamily="18" charset="0"/>
                          <a:ea typeface="Calibri" panose="020F0502020204030204" pitchFamily="34" charset="0"/>
                          <a:cs typeface="Times New Roman" panose="02020603050405020304" pitchFamily="18" charset="0"/>
                        </a:rPr>
                        <m:t>+</m:t>
                      </m:r>
                      <m:r>
                        <a:rPr lang="en-US" sz="1400" i="1">
                          <a:effectLst/>
                          <a:latin typeface="Cambria Math" panose="02040503050406030204" pitchFamily="18" charset="0"/>
                          <a:ea typeface="Calibri" panose="020F0502020204030204" pitchFamily="34" charset="0"/>
                          <a:cs typeface="Times New Roman" panose="02020603050405020304" pitchFamily="18" charset="0"/>
                        </a:rPr>
                        <m:t>𝑦</m:t>
                      </m:r>
                      <m:r>
                        <a:rPr lang="en-US" sz="1400" i="1">
                          <a:effectLst/>
                          <a:latin typeface="Cambria Math" panose="02040503050406030204" pitchFamily="18" charset="0"/>
                          <a:ea typeface="Calibri" panose="020F0502020204030204" pitchFamily="34" charset="0"/>
                          <a:cs typeface="Times New Roman" panose="02020603050405020304" pitchFamily="18" charset="0"/>
                        </a:rPr>
                        <m:t>≥1→    2</m:t>
                      </m:r>
                      <m:d>
                        <m:dPr>
                          <m:ctrlPr>
                            <a:rPr lang="es-VE" sz="1400" i="1">
                              <a:effectLst/>
                              <a:latin typeface="Cambria Math" panose="02040503050406030204" pitchFamily="18" charset="0"/>
                              <a:ea typeface="Calibri" panose="020F0502020204030204" pitchFamily="34" charset="0"/>
                              <a:cs typeface="Times New Roman" panose="02020603050405020304" pitchFamily="18" charset="0"/>
                            </a:rPr>
                          </m:ctrlPr>
                        </m:dPr>
                        <m:e>
                          <m:r>
                            <a:rPr lang="en-US" sz="1400" i="1">
                              <a:effectLst/>
                              <a:latin typeface="Cambria Math" panose="02040503050406030204" pitchFamily="18" charset="0"/>
                              <a:ea typeface="Calibri" panose="020F0502020204030204" pitchFamily="34" charset="0"/>
                              <a:cs typeface="Times New Roman" panose="02020603050405020304" pitchFamily="18" charset="0"/>
                            </a:rPr>
                            <m:t>1</m:t>
                          </m:r>
                        </m:e>
                      </m:d>
                      <m:r>
                        <a:rPr lang="en-US" sz="1400" i="1">
                          <a:effectLst/>
                          <a:latin typeface="Cambria Math" panose="02040503050406030204" pitchFamily="18" charset="0"/>
                          <a:ea typeface="Calibri" panose="020F0502020204030204" pitchFamily="34" charset="0"/>
                          <a:cs typeface="Times New Roman" panose="02020603050405020304" pitchFamily="18" charset="0"/>
                        </a:rPr>
                        <m:t>+2≥1 →  4&gt;1</m:t>
                      </m:r>
                    </m:oMath>
                  </m:oMathPara>
                </a14:m>
                <a:endParaRPr lang="es-VE" sz="1400" dirty="0">
                  <a:effectLst/>
                  <a:latin typeface="Calibri" panose="020F0502020204030204" pitchFamily="34" charset="0"/>
                  <a:ea typeface="Calibri" panose="020F0502020204030204" pitchFamily="34" charset="0"/>
                  <a:cs typeface="Times New Roman" panose="02020603050405020304" pitchFamily="18" charset="0"/>
                </a:endParaRPr>
              </a:p>
              <a:p>
                <a:pPr marL="914400">
                  <a:lnSpc>
                    <a:spcPct val="107000"/>
                  </a:lnSpc>
                  <a:spcAft>
                    <a:spcPts val="600"/>
                  </a:spcAft>
                </a:pPr>
                <a:r>
                  <a:rPr lang="en-US" dirty="0">
                    <a:effectLst/>
                    <a:latin typeface="Calibri" panose="020F0502020204030204" pitchFamily="34" charset="0"/>
                    <a:ea typeface="Times New Roman" panose="02020603050405020304" pitchFamily="18" charset="0"/>
                    <a:cs typeface="Times New Roman" panose="02020603050405020304" pitchFamily="18" charset="0"/>
                  </a:rPr>
                  <a:t> </a:t>
                </a:r>
                <a:endParaRPr lang="es-VE"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p:sp>
            <p:nvSpPr>
              <p:cNvPr id="3" name="Rectángulo 2"/>
              <p:cNvSpPr>
                <a:spLocks noRot="1" noChangeAspect="1" noMove="1" noResize="1" noEditPoints="1" noAdjustHandles="1" noChangeArrowheads="1" noChangeShapeType="1" noTextEdit="1"/>
              </p:cNvSpPr>
              <p:nvPr/>
            </p:nvSpPr>
            <p:spPr>
              <a:xfrm>
                <a:off x="381000" y="2647950"/>
                <a:ext cx="8153400" cy="2156488"/>
              </a:xfrm>
              <a:prstGeom prst="rect">
                <a:avLst/>
              </a:prstGeom>
              <a:blipFill rotWithShape="0">
                <a:blip r:embed="rId3"/>
                <a:stretch>
                  <a:fillRect l="-224"/>
                </a:stretch>
              </a:blipFill>
            </p:spPr>
            <p:txBody>
              <a:bodyPr/>
              <a:lstStyle/>
              <a:p>
                <a:r>
                  <a:rPr lang="es-VE">
                    <a:noFill/>
                  </a:rPr>
                  <a:t> </a:t>
                </a:r>
              </a:p>
            </p:txBody>
          </p:sp>
        </mc:Fallback>
      </mc:AlternateContent>
      <p:pic>
        <p:nvPicPr>
          <p:cNvPr id="4" name="Imagen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11593" y="4826713"/>
            <a:ext cx="2438400" cy="283633"/>
          </a:xfrm>
          <a:prstGeom prst="rect">
            <a:avLst/>
          </a:prstGeom>
        </p:spPr>
      </p:pic>
    </p:spTree>
    <p:extLst>
      <p:ext uri="{BB962C8B-B14F-4D97-AF65-F5344CB8AC3E}">
        <p14:creationId xmlns:p14="http://schemas.microsoft.com/office/powerpoint/2010/main" val="16026637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438150"/>
            <a:ext cx="8686800" cy="612123"/>
          </a:xfrm>
        </p:spPr>
        <p:txBody>
          <a:bodyPr>
            <a:normAutofit fontScale="25000" lnSpcReduction="20000"/>
          </a:bodyPr>
          <a:lstStyle/>
          <a:p>
            <a:pPr marL="0" indent="0" algn="just">
              <a:buNone/>
            </a:pPr>
            <a:r>
              <a:rPr lang="en-US" sz="11100" b="1" dirty="0" smtClean="0">
                <a:solidFill>
                  <a:srgbClr val="0070C0"/>
                </a:solidFill>
              </a:rPr>
              <a:t>Sample </a:t>
            </a:r>
            <a:r>
              <a:rPr lang="en-US" sz="11100" b="1" dirty="0">
                <a:solidFill>
                  <a:srgbClr val="0070C0"/>
                </a:solidFill>
              </a:rPr>
              <a:t>Problem 3</a:t>
            </a:r>
            <a:r>
              <a:rPr lang="en-US" sz="11100" b="1" dirty="0" smtClean="0">
                <a:solidFill>
                  <a:srgbClr val="0070C0"/>
                </a:solidFill>
              </a:rPr>
              <a:t>: </a:t>
            </a:r>
            <a:r>
              <a:rPr lang="en-US" sz="11100" dirty="0" smtClean="0"/>
              <a:t>Word problem</a:t>
            </a:r>
          </a:p>
          <a:p>
            <a:pPr marL="0" indent="0" algn="just">
              <a:buNone/>
            </a:pPr>
            <a:endParaRPr lang="en-US" sz="11100" dirty="0"/>
          </a:p>
          <a:p>
            <a:pPr marL="0" lvl="0" indent="0" algn="just">
              <a:buNone/>
            </a:pPr>
            <a:r>
              <a:rPr lang="en-US" sz="11100" dirty="0" smtClean="0"/>
              <a:t>A teacher </a:t>
            </a:r>
            <a:r>
              <a:rPr lang="en-US" sz="11100" dirty="0"/>
              <a:t>works </a:t>
            </a:r>
            <a:r>
              <a:rPr lang="en-US" sz="11100" dirty="0" smtClean="0"/>
              <a:t>giving college tutoring </a:t>
            </a:r>
            <a:r>
              <a:rPr lang="en-US" sz="11100" dirty="0"/>
              <a:t>for </a:t>
            </a:r>
            <a:r>
              <a:rPr lang="en-US" sz="11100" dirty="0" smtClean="0"/>
              <a:t>$12 </a:t>
            </a:r>
            <a:r>
              <a:rPr lang="en-US" sz="11100" dirty="0"/>
              <a:t>per hour. She also works </a:t>
            </a:r>
            <a:r>
              <a:rPr lang="en-US" sz="11100" dirty="0" smtClean="0"/>
              <a:t>giving high school tutoring </a:t>
            </a:r>
            <a:r>
              <a:rPr lang="en-US" sz="11100" dirty="0"/>
              <a:t>for </a:t>
            </a:r>
            <a:r>
              <a:rPr lang="en-US" sz="11100" dirty="0" smtClean="0"/>
              <a:t>$6. </a:t>
            </a:r>
            <a:r>
              <a:rPr lang="en-US" sz="11100" dirty="0"/>
              <a:t>She is allowed to work 30 hours per week and she wants to make at most </a:t>
            </a:r>
            <a:r>
              <a:rPr lang="en-US" sz="11100" dirty="0" smtClean="0"/>
              <a:t>$120</a:t>
            </a:r>
            <a:r>
              <a:rPr lang="en-US" sz="11100" dirty="0"/>
              <a:t>. Write and graph a system of linear inequalities.</a:t>
            </a:r>
            <a:endParaRPr lang="es-VE" sz="11100" dirty="0"/>
          </a:p>
          <a:p>
            <a:pPr marL="0" indent="0" algn="just">
              <a:buNone/>
            </a:pPr>
            <a:endParaRPr lang="en-US" sz="2400" dirty="0" smtClean="0"/>
          </a:p>
          <a:p>
            <a:pPr marL="0" indent="0" algn="just">
              <a:buNone/>
            </a:pPr>
            <a:endParaRPr lang="en-US" sz="3300" dirty="0" smtClean="0"/>
          </a:p>
          <a:p>
            <a:pPr marL="0" indent="0" algn="just">
              <a:buNone/>
            </a:pPr>
            <a:endParaRPr lang="es-VE" sz="3300" dirty="0" smtClean="0"/>
          </a:p>
          <a:p>
            <a:pPr marL="0" indent="0" algn="just">
              <a:buNone/>
            </a:pPr>
            <a:endParaRPr lang="es-VE" sz="3300" dirty="0" smtClean="0"/>
          </a:p>
          <a:p>
            <a:pPr marL="0" indent="0" algn="just">
              <a:buNone/>
            </a:pPr>
            <a:endParaRPr lang="es-VE" sz="3300" dirty="0"/>
          </a:p>
          <a:p>
            <a:pPr marL="0" indent="0" algn="just">
              <a:buNone/>
            </a:pPr>
            <a:endParaRPr lang="es-VE" sz="3300" dirty="0" smtClean="0"/>
          </a:p>
          <a:p>
            <a:pPr marL="0" indent="0" algn="just">
              <a:buNone/>
            </a:pPr>
            <a:endParaRPr lang="es-VE" sz="3300" dirty="0"/>
          </a:p>
          <a:p>
            <a:pPr marL="0" marR="0" indent="0">
              <a:spcBef>
                <a:spcPts val="0"/>
              </a:spcBef>
              <a:spcAft>
                <a:spcPts val="600"/>
              </a:spcAft>
              <a:buNone/>
            </a:pPr>
            <a:endParaRPr lang="en-US" sz="2400" dirty="0" smtClean="0"/>
          </a:p>
          <a:p>
            <a:pPr marL="0" marR="0" indent="0">
              <a:spcBef>
                <a:spcPts val="0"/>
              </a:spcBef>
              <a:spcAft>
                <a:spcPts val="600"/>
              </a:spcAft>
              <a:buNone/>
            </a:pPr>
            <a:endParaRPr lang="en-US" sz="2400" dirty="0" smtClean="0"/>
          </a:p>
          <a:p>
            <a:pPr marL="0" marR="0" indent="0">
              <a:spcBef>
                <a:spcPts val="0"/>
              </a:spcBef>
              <a:spcAft>
                <a:spcPts val="600"/>
              </a:spcAft>
              <a:buNone/>
            </a:pPr>
            <a:endParaRPr lang="en-US" sz="2400" dirty="0"/>
          </a:p>
          <a:p>
            <a:pPr marL="0" marR="0" indent="0">
              <a:spcBef>
                <a:spcPts val="0"/>
              </a:spcBef>
              <a:spcAft>
                <a:spcPts val="600"/>
              </a:spcAft>
              <a:buNone/>
            </a:pPr>
            <a:endParaRPr lang="en-US" sz="2400" dirty="0" smtClean="0"/>
          </a:p>
          <a:p>
            <a:pPr marL="0" marR="0" indent="0">
              <a:spcBef>
                <a:spcPts val="0"/>
              </a:spcBef>
              <a:spcAft>
                <a:spcPts val="600"/>
              </a:spcAft>
              <a:buNone/>
            </a:pPr>
            <a:endParaRPr lang="en-US" sz="2400" dirty="0"/>
          </a:p>
          <a:p>
            <a:pPr marL="0" marR="0" indent="0">
              <a:spcBef>
                <a:spcPts val="0"/>
              </a:spcBef>
              <a:spcAft>
                <a:spcPts val="600"/>
              </a:spcAft>
              <a:buNone/>
            </a:pPr>
            <a:endParaRPr lang="en-US" sz="2400" dirty="0" smtClean="0"/>
          </a:p>
          <a:p>
            <a:pPr marL="0" marR="0" indent="0">
              <a:spcBef>
                <a:spcPts val="0"/>
              </a:spcBef>
              <a:spcAft>
                <a:spcPts val="600"/>
              </a:spcAft>
              <a:buNone/>
            </a:pPr>
            <a:endParaRPr lang="en-US" sz="2400" dirty="0"/>
          </a:p>
          <a:p>
            <a:pPr marL="0" marR="0" indent="0">
              <a:spcBef>
                <a:spcPts val="0"/>
              </a:spcBef>
              <a:spcAft>
                <a:spcPts val="600"/>
              </a:spcAft>
              <a:buNone/>
            </a:pPr>
            <a:endParaRPr lang="en-US" sz="2400" dirty="0" smtClean="0"/>
          </a:p>
          <a:p>
            <a:pPr marL="0" marR="0" indent="0">
              <a:spcBef>
                <a:spcPts val="0"/>
              </a:spcBef>
              <a:spcAft>
                <a:spcPts val="600"/>
              </a:spcAft>
              <a:buNone/>
            </a:pPr>
            <a:endParaRPr lang="en-US" sz="2400" dirty="0"/>
          </a:p>
          <a:p>
            <a:pPr marL="0" marR="0" indent="0">
              <a:spcBef>
                <a:spcPts val="0"/>
              </a:spcBef>
              <a:spcAft>
                <a:spcPts val="600"/>
              </a:spcAft>
              <a:buNone/>
            </a:pPr>
            <a:endParaRPr lang="en-US" sz="2400" dirty="0" smtClean="0"/>
          </a:p>
          <a:p>
            <a:pPr marL="0" marR="0" indent="0">
              <a:spcBef>
                <a:spcPts val="0"/>
              </a:spcBef>
              <a:spcAft>
                <a:spcPts val="600"/>
              </a:spcAft>
              <a:buNone/>
            </a:pPr>
            <a:endParaRPr lang="en-US" sz="2400" dirty="0"/>
          </a:p>
        </p:txBody>
      </p:sp>
      <p:pic>
        <p:nvPicPr>
          <p:cNvPr id="31" name="Imagen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11593" y="4826713"/>
            <a:ext cx="2438400" cy="283633"/>
          </a:xfrm>
          <a:prstGeom prst="rect">
            <a:avLst/>
          </a:prstGeom>
        </p:spPr>
      </p:pic>
      <p:sp>
        <p:nvSpPr>
          <p:cNvPr id="9" name="Title 1"/>
          <p:cNvSpPr>
            <a:spLocks noGrp="1"/>
          </p:cNvSpPr>
          <p:nvPr>
            <p:ph type="title"/>
          </p:nvPr>
        </p:nvSpPr>
        <p:spPr>
          <a:xfrm>
            <a:off x="0" y="-19050"/>
            <a:ext cx="8229600" cy="365760"/>
          </a:xfrm>
        </p:spPr>
        <p:txBody>
          <a:bodyPr>
            <a:normAutofit/>
          </a:bodyPr>
          <a:lstStyle/>
          <a:p>
            <a:pPr algn="l"/>
            <a:r>
              <a:rPr lang="en-US" sz="1700" b="1" dirty="0" smtClean="0">
                <a:latin typeface="Cambria" panose="02040503050406030204" pitchFamily="18" charset="0"/>
              </a:rPr>
              <a:t>SYSTEM OF LINEAR INEQUALITIES</a:t>
            </a:r>
            <a:endParaRPr lang="en-US" sz="1700" b="1" dirty="0">
              <a:latin typeface="Cambria" panose="02040503050406030204" pitchFamily="18" charset="0"/>
            </a:endParaRPr>
          </a:p>
        </p:txBody>
      </p:sp>
    </p:spTree>
    <p:extLst>
      <p:ext uri="{BB962C8B-B14F-4D97-AF65-F5344CB8AC3E}">
        <p14:creationId xmlns:p14="http://schemas.microsoft.com/office/powerpoint/2010/main" val="21839836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Imagen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11593" y="4826713"/>
            <a:ext cx="2438400" cy="283633"/>
          </a:xfrm>
          <a:prstGeom prst="rect">
            <a:avLst/>
          </a:prstGeom>
        </p:spPr>
      </p:pic>
      <mc:AlternateContent xmlns:mc="http://schemas.openxmlformats.org/markup-compatibility/2006">
        <mc:Choice xmlns:a14="http://schemas.microsoft.com/office/drawing/2010/main" Requires="a14">
          <p:sp>
            <p:nvSpPr>
              <p:cNvPr id="11" name="Content Placeholder 2"/>
              <p:cNvSpPr>
                <a:spLocks noGrp="1"/>
              </p:cNvSpPr>
              <p:nvPr>
                <p:ph idx="1"/>
              </p:nvPr>
            </p:nvSpPr>
            <p:spPr>
              <a:xfrm>
                <a:off x="152400" y="438150"/>
                <a:ext cx="8686800" cy="612123"/>
              </a:xfrm>
            </p:spPr>
            <p:txBody>
              <a:bodyPr>
                <a:normAutofit fontScale="25000" lnSpcReduction="20000"/>
              </a:bodyPr>
              <a:lstStyle/>
              <a:p>
                <a:pPr marL="0" indent="0" algn="just">
                  <a:buNone/>
                </a:pPr>
                <a:r>
                  <a:rPr lang="en-US" sz="11100" b="1" dirty="0" smtClean="0">
                    <a:solidFill>
                      <a:srgbClr val="0070C0"/>
                    </a:solidFill>
                  </a:rPr>
                  <a:t>Sample </a:t>
                </a:r>
                <a:r>
                  <a:rPr lang="en-US" sz="11100" b="1" dirty="0">
                    <a:solidFill>
                      <a:srgbClr val="0070C0"/>
                    </a:solidFill>
                  </a:rPr>
                  <a:t>Problem 3</a:t>
                </a:r>
                <a:r>
                  <a:rPr lang="en-US" sz="11100" b="1" dirty="0" smtClean="0">
                    <a:solidFill>
                      <a:srgbClr val="0070C0"/>
                    </a:solidFill>
                  </a:rPr>
                  <a:t>: </a:t>
                </a:r>
                <a:r>
                  <a:rPr lang="en-US" sz="11100" dirty="0" smtClean="0"/>
                  <a:t>Word problem</a:t>
                </a:r>
              </a:p>
              <a:p>
                <a:pPr marL="0" indent="0" algn="just">
                  <a:buNone/>
                </a:pPr>
                <a:endParaRPr lang="en-US" sz="11100" dirty="0" smtClean="0"/>
              </a:p>
              <a:p>
                <a:r>
                  <a:rPr lang="en-US" sz="8000" dirty="0"/>
                  <a:t>SOLUTION</a:t>
                </a:r>
                <a:endParaRPr lang="es-VE" sz="8000" dirty="0"/>
              </a:p>
              <a:p>
                <a:pPr marL="0" indent="0">
                  <a:buNone/>
                </a:pPr>
                <a:r>
                  <a:rPr lang="en-US" sz="8000" dirty="0"/>
                  <a:t>Let´s define the variables that represent the system:</a:t>
                </a:r>
                <a:endParaRPr lang="es-VE" sz="8000" dirty="0"/>
              </a:p>
              <a:p>
                <a:pPr marL="0" indent="0">
                  <a:buNone/>
                </a:pPr>
                <a:r>
                  <a:rPr lang="en-US" sz="8000" dirty="0"/>
                  <a:t> </a:t>
                </a:r>
                <a:endParaRPr lang="es-VE" sz="8000" dirty="0"/>
              </a:p>
              <a:p>
                <a:pPr marL="0" indent="0">
                  <a:buNone/>
                </a:pPr>
                <a:r>
                  <a:rPr lang="en-US" sz="8000" dirty="0"/>
                  <a:t>X= hours worked </a:t>
                </a:r>
                <a:r>
                  <a:rPr lang="en-US" sz="8000" dirty="0" smtClean="0"/>
                  <a:t>giving college tutoring</a:t>
                </a:r>
                <a:endParaRPr lang="es-VE" sz="8000" dirty="0"/>
              </a:p>
              <a:p>
                <a:pPr marL="0" indent="0">
                  <a:buNone/>
                </a:pPr>
                <a:r>
                  <a:rPr lang="en-US" sz="8000" dirty="0"/>
                  <a:t>Y= Hours worked </a:t>
                </a:r>
                <a:r>
                  <a:rPr lang="en-US" sz="8000" dirty="0" smtClean="0"/>
                  <a:t>giving high school tutoring</a:t>
                </a:r>
                <a:endParaRPr lang="es-VE" sz="8000" dirty="0"/>
              </a:p>
              <a:p>
                <a:pPr marL="0" indent="0">
                  <a:buNone/>
                </a:pPr>
                <a:r>
                  <a:rPr lang="en-US" sz="8000" dirty="0"/>
                  <a:t> </a:t>
                </a:r>
                <a:endParaRPr lang="es-VE" sz="8000" dirty="0"/>
              </a:p>
              <a:p>
                <a:pPr marL="0" lvl="0" indent="0">
                  <a:buNone/>
                </a:pPr>
                <a:r>
                  <a:rPr lang="en-US" sz="8000" dirty="0"/>
                  <a:t>As </a:t>
                </a:r>
                <a:r>
                  <a:rPr lang="en-US" sz="8000" dirty="0" smtClean="0"/>
                  <a:t>a college tutor </a:t>
                </a:r>
                <a:r>
                  <a:rPr lang="en-US" sz="8000" dirty="0"/>
                  <a:t>she earns </a:t>
                </a:r>
                <a:r>
                  <a:rPr lang="en-US" sz="8000" dirty="0" smtClean="0"/>
                  <a:t>$12 </a:t>
                </a:r>
                <a:r>
                  <a:rPr lang="en-US" sz="8000" dirty="0"/>
                  <a:t>per hour and as editor </a:t>
                </a:r>
                <a:r>
                  <a:rPr lang="en-US" sz="8000" dirty="0" smtClean="0"/>
                  <a:t>$6 </a:t>
                </a:r>
                <a:r>
                  <a:rPr lang="en-US" sz="8000" dirty="0"/>
                  <a:t>to make at most </a:t>
                </a:r>
                <a:r>
                  <a:rPr lang="en-US" sz="8000" dirty="0" smtClean="0"/>
                  <a:t>$120</a:t>
                </a:r>
                <a:r>
                  <a:rPr lang="en-US" sz="8000" dirty="0"/>
                  <a:t>, so the inequality is represented as follows:</a:t>
                </a:r>
                <a:endParaRPr lang="es-VE" sz="8000" dirty="0"/>
              </a:p>
              <a:p>
                <a:pPr marL="0" indent="0">
                  <a:buNone/>
                </a:pPr>
                <a14:m>
                  <m:oMathPara xmlns:m="http://schemas.openxmlformats.org/officeDocument/2006/math">
                    <m:oMathParaPr>
                      <m:jc m:val="centerGroup"/>
                    </m:oMathParaPr>
                    <m:oMath xmlns:m="http://schemas.openxmlformats.org/officeDocument/2006/math">
                      <m:r>
                        <a:rPr lang="en-US" sz="8000" i="1">
                          <a:latin typeface="Cambria Math" panose="02040503050406030204" pitchFamily="18" charset="0"/>
                        </a:rPr>
                        <m:t>1</m:t>
                      </m:r>
                      <m:r>
                        <a:rPr lang="es-VE" sz="8000" b="0" i="1" smtClean="0">
                          <a:latin typeface="Cambria Math" panose="02040503050406030204" pitchFamily="18" charset="0"/>
                        </a:rPr>
                        <m:t>2</m:t>
                      </m:r>
                      <m:r>
                        <a:rPr lang="en-US" sz="8000" i="1"/>
                        <m:t>𝑥</m:t>
                      </m:r>
                      <m:r>
                        <a:rPr lang="en-US" sz="8000" i="1"/>
                        <m:t>+</m:t>
                      </m:r>
                      <m:r>
                        <a:rPr lang="es-VE" sz="8000" b="0" i="1" smtClean="0">
                          <a:latin typeface="Cambria Math" panose="02040503050406030204" pitchFamily="18" charset="0"/>
                        </a:rPr>
                        <m:t>6</m:t>
                      </m:r>
                      <m:r>
                        <a:rPr lang="en-US" sz="8000" i="1"/>
                        <m:t>𝑦</m:t>
                      </m:r>
                      <m:r>
                        <a:rPr lang="en-US" sz="8000" i="1"/>
                        <m:t>≤</m:t>
                      </m:r>
                      <m:r>
                        <a:rPr lang="es-VE" sz="8000" b="0" i="1" smtClean="0">
                          <a:latin typeface="Cambria Math" panose="02040503050406030204" pitchFamily="18" charset="0"/>
                        </a:rPr>
                        <m:t>12</m:t>
                      </m:r>
                      <m:r>
                        <a:rPr lang="en-US" sz="8000" i="1"/>
                        <m:t>0   →</m:t>
                      </m:r>
                      <m:r>
                        <a:rPr lang="en-US" sz="8000" i="1"/>
                        <m:t>𝑠𝑖𝑚𝑝𝑙𝑖𝑓𝑦𝑖𝑛𝑔</m:t>
                      </m:r>
                      <m:r>
                        <a:rPr lang="en-US" sz="8000" i="1"/>
                        <m:t>  →2</m:t>
                      </m:r>
                      <m:r>
                        <a:rPr lang="en-US" sz="8000" i="1"/>
                        <m:t>𝑥</m:t>
                      </m:r>
                      <m:r>
                        <a:rPr lang="en-US" sz="8000" i="1"/>
                        <m:t>+</m:t>
                      </m:r>
                      <m:r>
                        <a:rPr lang="en-US" sz="8000" i="1"/>
                        <m:t>𝑦</m:t>
                      </m:r>
                      <m:r>
                        <a:rPr lang="en-US" sz="8000" i="1"/>
                        <m:t>≤20</m:t>
                      </m:r>
                    </m:oMath>
                  </m:oMathPara>
                </a14:m>
                <a:endParaRPr lang="es-VE" sz="8000" dirty="0"/>
              </a:p>
              <a:p>
                <a:pPr marL="0" indent="0">
                  <a:buNone/>
                </a:pPr>
                <a:r>
                  <a:rPr lang="en-US" sz="8000" dirty="0"/>
                  <a:t> </a:t>
                </a:r>
                <a:endParaRPr lang="es-VE" sz="8000" dirty="0"/>
              </a:p>
              <a:p>
                <a:pPr marL="0" indent="0">
                  <a:buNone/>
                </a:pPr>
                <a:endParaRPr lang="es-VE" sz="8000" dirty="0"/>
              </a:p>
              <a:p>
                <a:pPr marL="0" indent="0" algn="just">
                  <a:buNone/>
                </a:pPr>
                <a:endParaRPr lang="en-US" sz="11100" dirty="0" smtClean="0"/>
              </a:p>
              <a:p>
                <a:pPr marL="0" indent="0" algn="just">
                  <a:buNone/>
                </a:pPr>
                <a:endParaRPr lang="en-US" sz="11100" dirty="0"/>
              </a:p>
              <a:p>
                <a:pPr marL="0" indent="0" algn="just">
                  <a:buNone/>
                </a:pPr>
                <a:endParaRPr lang="en-US" sz="2400" dirty="0" smtClean="0"/>
              </a:p>
              <a:p>
                <a:pPr marL="0" indent="0" algn="just">
                  <a:buNone/>
                </a:pPr>
                <a:endParaRPr lang="en-US" sz="3300" dirty="0" smtClean="0"/>
              </a:p>
              <a:p>
                <a:pPr marL="0" indent="0" algn="just">
                  <a:buNone/>
                </a:pPr>
                <a:endParaRPr lang="es-VE" sz="3300" dirty="0" smtClean="0"/>
              </a:p>
              <a:p>
                <a:pPr marL="0" indent="0" algn="just">
                  <a:buNone/>
                </a:pPr>
                <a:endParaRPr lang="es-VE" sz="3300" dirty="0" smtClean="0"/>
              </a:p>
              <a:p>
                <a:pPr marL="0" indent="0" algn="just">
                  <a:buNone/>
                </a:pPr>
                <a:endParaRPr lang="es-VE" sz="3300" dirty="0"/>
              </a:p>
              <a:p>
                <a:pPr marL="0" indent="0" algn="just">
                  <a:buNone/>
                </a:pPr>
                <a:endParaRPr lang="es-VE" sz="3300" dirty="0" smtClean="0"/>
              </a:p>
              <a:p>
                <a:pPr marL="0" indent="0" algn="just">
                  <a:buNone/>
                </a:pPr>
                <a:endParaRPr lang="es-VE" sz="3300" dirty="0"/>
              </a:p>
              <a:p>
                <a:pPr marL="0" marR="0" indent="0">
                  <a:spcBef>
                    <a:spcPts val="0"/>
                  </a:spcBef>
                  <a:spcAft>
                    <a:spcPts val="600"/>
                  </a:spcAft>
                  <a:buNone/>
                </a:pPr>
                <a:endParaRPr lang="en-US" sz="2400" dirty="0" smtClean="0"/>
              </a:p>
              <a:p>
                <a:pPr marL="0" marR="0" indent="0">
                  <a:spcBef>
                    <a:spcPts val="0"/>
                  </a:spcBef>
                  <a:spcAft>
                    <a:spcPts val="600"/>
                  </a:spcAft>
                  <a:buNone/>
                </a:pPr>
                <a:endParaRPr lang="en-US" sz="2400" dirty="0" smtClean="0"/>
              </a:p>
              <a:p>
                <a:pPr marL="0" marR="0" indent="0">
                  <a:spcBef>
                    <a:spcPts val="0"/>
                  </a:spcBef>
                  <a:spcAft>
                    <a:spcPts val="600"/>
                  </a:spcAft>
                  <a:buNone/>
                </a:pPr>
                <a:endParaRPr lang="en-US" sz="2400" dirty="0"/>
              </a:p>
              <a:p>
                <a:pPr marL="0" marR="0" indent="0">
                  <a:spcBef>
                    <a:spcPts val="0"/>
                  </a:spcBef>
                  <a:spcAft>
                    <a:spcPts val="600"/>
                  </a:spcAft>
                  <a:buNone/>
                </a:pPr>
                <a:endParaRPr lang="en-US" sz="2400" dirty="0" smtClean="0"/>
              </a:p>
              <a:p>
                <a:pPr marL="0" marR="0" indent="0">
                  <a:spcBef>
                    <a:spcPts val="0"/>
                  </a:spcBef>
                  <a:spcAft>
                    <a:spcPts val="600"/>
                  </a:spcAft>
                  <a:buNone/>
                </a:pPr>
                <a:endParaRPr lang="en-US" sz="2400" dirty="0"/>
              </a:p>
              <a:p>
                <a:pPr marL="0" marR="0" indent="0">
                  <a:spcBef>
                    <a:spcPts val="0"/>
                  </a:spcBef>
                  <a:spcAft>
                    <a:spcPts val="600"/>
                  </a:spcAft>
                  <a:buNone/>
                </a:pPr>
                <a:endParaRPr lang="en-US" sz="2400" dirty="0" smtClean="0"/>
              </a:p>
              <a:p>
                <a:pPr marL="0" marR="0" indent="0">
                  <a:spcBef>
                    <a:spcPts val="0"/>
                  </a:spcBef>
                  <a:spcAft>
                    <a:spcPts val="600"/>
                  </a:spcAft>
                  <a:buNone/>
                </a:pPr>
                <a:endParaRPr lang="en-US" sz="2400" dirty="0"/>
              </a:p>
              <a:p>
                <a:pPr marL="0" marR="0" indent="0">
                  <a:spcBef>
                    <a:spcPts val="0"/>
                  </a:spcBef>
                  <a:spcAft>
                    <a:spcPts val="600"/>
                  </a:spcAft>
                  <a:buNone/>
                </a:pPr>
                <a:endParaRPr lang="en-US" sz="2400" dirty="0" smtClean="0"/>
              </a:p>
              <a:p>
                <a:pPr marL="0" marR="0" indent="0">
                  <a:spcBef>
                    <a:spcPts val="0"/>
                  </a:spcBef>
                  <a:spcAft>
                    <a:spcPts val="600"/>
                  </a:spcAft>
                  <a:buNone/>
                </a:pPr>
                <a:endParaRPr lang="en-US" sz="2400" dirty="0"/>
              </a:p>
              <a:p>
                <a:pPr marL="0" marR="0" indent="0">
                  <a:spcBef>
                    <a:spcPts val="0"/>
                  </a:spcBef>
                  <a:spcAft>
                    <a:spcPts val="600"/>
                  </a:spcAft>
                  <a:buNone/>
                </a:pPr>
                <a:endParaRPr lang="en-US" sz="2400" dirty="0" smtClean="0"/>
              </a:p>
              <a:p>
                <a:pPr marL="0" marR="0" indent="0">
                  <a:spcBef>
                    <a:spcPts val="0"/>
                  </a:spcBef>
                  <a:spcAft>
                    <a:spcPts val="600"/>
                  </a:spcAft>
                  <a:buNone/>
                </a:pPr>
                <a:endParaRPr lang="en-US" sz="2400" dirty="0"/>
              </a:p>
            </p:txBody>
          </p:sp>
        </mc:Choice>
        <mc:Fallback>
          <p:sp>
            <p:nvSpPr>
              <p:cNvPr id="11" name="Content Placeholder 2"/>
              <p:cNvSpPr>
                <a:spLocks noGrp="1" noRot="1" noChangeAspect="1" noMove="1" noResize="1" noEditPoints="1" noAdjustHandles="1" noChangeArrowheads="1" noChangeShapeType="1" noTextEdit="1"/>
              </p:cNvSpPr>
              <p:nvPr>
                <p:ph idx="1"/>
              </p:nvPr>
            </p:nvSpPr>
            <p:spPr>
              <a:xfrm>
                <a:off x="152400" y="438150"/>
                <a:ext cx="8686800" cy="612123"/>
              </a:xfrm>
              <a:blipFill rotWithShape="0">
                <a:blip r:embed="rId3"/>
                <a:stretch>
                  <a:fillRect l="-1404" t="-23000" b="-491000"/>
                </a:stretch>
              </a:blipFill>
            </p:spPr>
            <p:txBody>
              <a:bodyPr/>
              <a:lstStyle/>
              <a:p>
                <a:r>
                  <a:rPr lang="es-VE">
                    <a:noFill/>
                  </a:rPr>
                  <a:t> </a:t>
                </a:r>
              </a:p>
            </p:txBody>
          </p:sp>
        </mc:Fallback>
      </mc:AlternateContent>
      <p:sp>
        <p:nvSpPr>
          <p:cNvPr id="12" name="Title 1"/>
          <p:cNvSpPr>
            <a:spLocks noGrp="1"/>
          </p:cNvSpPr>
          <p:nvPr>
            <p:ph type="title"/>
          </p:nvPr>
        </p:nvSpPr>
        <p:spPr>
          <a:xfrm>
            <a:off x="0" y="-19050"/>
            <a:ext cx="8229600" cy="365760"/>
          </a:xfrm>
        </p:spPr>
        <p:txBody>
          <a:bodyPr>
            <a:normAutofit/>
          </a:bodyPr>
          <a:lstStyle/>
          <a:p>
            <a:pPr algn="l"/>
            <a:r>
              <a:rPr lang="en-US" sz="1700" b="1" dirty="0" smtClean="0">
                <a:latin typeface="Cambria" panose="02040503050406030204" pitchFamily="18" charset="0"/>
              </a:rPr>
              <a:t>SYSTEM OF LINEAR INEQUALITIES</a:t>
            </a:r>
            <a:endParaRPr lang="en-US" sz="1700" b="1" dirty="0">
              <a:latin typeface="Cambria" panose="02040503050406030204" pitchFamily="18" charset="0"/>
            </a:endParaRPr>
          </a:p>
        </p:txBody>
      </p:sp>
    </p:spTree>
    <p:extLst>
      <p:ext uri="{BB962C8B-B14F-4D97-AF65-F5344CB8AC3E}">
        <p14:creationId xmlns:p14="http://schemas.microsoft.com/office/powerpoint/2010/main" val="14464719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Imagen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11593" y="4826713"/>
            <a:ext cx="2438400" cy="283633"/>
          </a:xfrm>
          <a:prstGeom prst="rect">
            <a:avLst/>
          </a:prstGeom>
        </p:spPr>
      </p:pic>
      <p:sp>
        <p:nvSpPr>
          <p:cNvPr id="12" name="Title 1"/>
          <p:cNvSpPr>
            <a:spLocks noGrp="1"/>
          </p:cNvSpPr>
          <p:nvPr>
            <p:ph type="title"/>
          </p:nvPr>
        </p:nvSpPr>
        <p:spPr>
          <a:xfrm>
            <a:off x="0" y="-19050"/>
            <a:ext cx="8229600" cy="365760"/>
          </a:xfrm>
        </p:spPr>
        <p:txBody>
          <a:bodyPr>
            <a:normAutofit/>
          </a:bodyPr>
          <a:lstStyle/>
          <a:p>
            <a:pPr algn="l"/>
            <a:r>
              <a:rPr lang="en-US" sz="1700" b="1" dirty="0" smtClean="0">
                <a:latin typeface="Cambria" panose="02040503050406030204" pitchFamily="18" charset="0"/>
              </a:rPr>
              <a:t>SYSTEM OF LINEAR INEQUALITIES</a:t>
            </a:r>
            <a:endParaRPr lang="en-US" sz="1700" b="1" dirty="0">
              <a:latin typeface="Cambria" panose="02040503050406030204" pitchFamily="18" charset="0"/>
            </a:endParaRPr>
          </a:p>
        </p:txBody>
      </p:sp>
      <mc:AlternateContent xmlns:mc="http://schemas.openxmlformats.org/markup-compatibility/2006">
        <mc:Choice xmlns:a14="http://schemas.microsoft.com/office/drawing/2010/main" Requires="a14">
          <p:sp>
            <p:nvSpPr>
              <p:cNvPr id="2" name="CuadroTexto 1"/>
              <p:cNvSpPr txBox="1"/>
              <p:nvPr/>
            </p:nvSpPr>
            <p:spPr>
              <a:xfrm>
                <a:off x="152400" y="358482"/>
                <a:ext cx="8775843" cy="4943341"/>
              </a:xfrm>
              <a:prstGeom prst="rect">
                <a:avLst/>
              </a:prstGeom>
              <a:noFill/>
            </p:spPr>
            <p:txBody>
              <a:bodyPr wrap="square" rtlCol="0">
                <a:spAutoFit/>
              </a:bodyPr>
              <a:lstStyle/>
              <a:p>
                <a:pPr lvl="0"/>
                <a:r>
                  <a:rPr lang="en-US" sz="1400" dirty="0" smtClean="0"/>
                  <a:t>She is allowed to works at most 30 hours, so:</a:t>
                </a:r>
                <a:endParaRPr lang="es-VE" sz="1400" dirty="0"/>
              </a:p>
              <a:p>
                <a14:m>
                  <m:oMathPara xmlns:m="http://schemas.openxmlformats.org/officeDocument/2006/math">
                    <m:oMathParaPr>
                      <m:jc m:val="centerGroup"/>
                    </m:oMathParaPr>
                    <m:oMath xmlns:m="http://schemas.openxmlformats.org/officeDocument/2006/math">
                      <m:r>
                        <a:rPr lang="en-US" sz="1400" i="1"/>
                        <m:t>𝑥</m:t>
                      </m:r>
                      <m:r>
                        <a:rPr lang="en-US" sz="1400" i="1"/>
                        <m:t>+</m:t>
                      </m:r>
                      <m:r>
                        <a:rPr lang="en-US" sz="1400" i="1"/>
                        <m:t>𝑦</m:t>
                      </m:r>
                      <m:r>
                        <a:rPr lang="en-US" sz="1400" i="1"/>
                        <m:t>≤30</m:t>
                      </m:r>
                    </m:oMath>
                  </m:oMathPara>
                </a14:m>
                <a:endParaRPr lang="es-VE" sz="1400" dirty="0"/>
              </a:p>
              <a:p>
                <a:r>
                  <a:rPr lang="en-US" sz="1400" dirty="0"/>
                  <a:t> </a:t>
                </a:r>
                <a:endParaRPr lang="es-VE" sz="1400" dirty="0"/>
              </a:p>
              <a:p>
                <a:r>
                  <a:rPr lang="en-US" sz="1400" dirty="0"/>
                  <a:t>Finally we have the system:</a:t>
                </a:r>
                <a:endParaRPr lang="es-VE" sz="1400" dirty="0"/>
              </a:p>
              <a:p>
                <a:r>
                  <a:rPr lang="en-US" sz="1400" dirty="0"/>
                  <a:t> </a:t>
                </a:r>
                <a:endParaRPr lang="es-VE" sz="1400" dirty="0"/>
              </a:p>
              <a:p>
                <a14:m>
                  <m:oMathPara xmlns:m="http://schemas.openxmlformats.org/officeDocument/2006/math">
                    <m:oMathParaPr>
                      <m:jc m:val="centerGroup"/>
                    </m:oMathParaPr>
                    <m:oMath xmlns:m="http://schemas.openxmlformats.org/officeDocument/2006/math">
                      <m:d>
                        <m:dPr>
                          <m:begChr m:val="{"/>
                          <m:endChr m:val=""/>
                          <m:ctrlPr>
                            <a:rPr lang="es-VE" sz="1400" i="1"/>
                          </m:ctrlPr>
                        </m:dPr>
                        <m:e>
                          <m:eqArr>
                            <m:eqArrPr>
                              <m:ctrlPr>
                                <a:rPr lang="es-VE" sz="1400" i="1"/>
                              </m:ctrlPr>
                            </m:eqArrPr>
                            <m:e>
                              <m:r>
                                <a:rPr lang="en-US" sz="1400" i="1"/>
                                <m:t>𝑦</m:t>
                              </m:r>
                              <m:r>
                                <a:rPr lang="en-US" sz="1400" i="1"/>
                                <m:t>≤−2</m:t>
                              </m:r>
                              <m:r>
                                <a:rPr lang="en-US" sz="1400" i="1"/>
                                <m:t>𝑥</m:t>
                              </m:r>
                              <m:r>
                                <a:rPr lang="en-US" sz="1400" i="1"/>
                                <m:t>+20</m:t>
                              </m:r>
                            </m:e>
                            <m:e>
                              <m:r>
                                <a:rPr lang="en-US" sz="1400" i="1"/>
                                <m:t>𝑦</m:t>
                              </m:r>
                              <m:r>
                                <a:rPr lang="en-US" sz="1400" i="1"/>
                                <m:t>≤−</m:t>
                              </m:r>
                              <m:r>
                                <a:rPr lang="en-US" sz="1400" i="1"/>
                                <m:t>𝑥</m:t>
                              </m:r>
                              <m:r>
                                <a:rPr lang="en-US" sz="1400" i="1"/>
                                <m:t>+30</m:t>
                              </m:r>
                            </m:e>
                          </m:eqArr>
                        </m:e>
                      </m:d>
                    </m:oMath>
                  </m:oMathPara>
                </a14:m>
                <a:endParaRPr lang="es-VE" sz="1400" dirty="0"/>
              </a:p>
              <a:p>
                <a:r>
                  <a:rPr lang="en-US" sz="1400" dirty="0"/>
                  <a:t> </a:t>
                </a:r>
                <a:endParaRPr lang="es-VE" sz="1400" dirty="0"/>
              </a:p>
              <a:p>
                <a:r>
                  <a:rPr lang="en-US" sz="1400" b="1" dirty="0"/>
                  <a:t>We have to graph each of the linear function that compound the system. One easy way to graph each linear function is to find its intercepts with the axes.</a:t>
                </a:r>
                <a:endParaRPr lang="es-VE" sz="1400" dirty="0"/>
              </a:p>
              <a:p>
                <a:pPr algn="ctr"/>
                <a:r>
                  <a:rPr lang="en-US" sz="1400" dirty="0"/>
                  <a:t> </a:t>
                </a:r>
                <a14:m>
                  <m:oMath xmlns:m="http://schemas.openxmlformats.org/officeDocument/2006/math">
                    <m:r>
                      <a:rPr lang="en-US" sz="1400" i="1"/>
                      <m:t>𝑦</m:t>
                    </m:r>
                    <m:r>
                      <a:rPr lang="en-US" sz="1400" i="1"/>
                      <m:t>=−2</m:t>
                    </m:r>
                    <m:r>
                      <a:rPr lang="en-US" sz="1400" i="1"/>
                      <m:t>𝑥</m:t>
                    </m:r>
                    <m:r>
                      <a:rPr lang="en-US" sz="1400" i="1"/>
                      <m:t>+20</m:t>
                    </m:r>
                  </m:oMath>
                </a14:m>
                <a:endParaRPr lang="es-VE" sz="1400" dirty="0"/>
              </a:p>
              <a:p>
                <a14:m>
                  <m:oMathPara xmlns:m="http://schemas.openxmlformats.org/officeDocument/2006/math">
                    <m:oMathParaPr>
                      <m:jc m:val="centerGroup"/>
                    </m:oMathParaPr>
                    <m:oMath xmlns:m="http://schemas.openxmlformats.org/officeDocument/2006/math">
                      <m:r>
                        <a:rPr lang="en-US" sz="1400" i="1"/>
                        <m:t>𝑥</m:t>
                      </m:r>
                      <m:r>
                        <a:rPr lang="en-US" sz="1400" i="1"/>
                        <m:t>=0 →</m:t>
                      </m:r>
                      <m:r>
                        <a:rPr lang="en-US" sz="1400" i="1"/>
                        <m:t>𝑦</m:t>
                      </m:r>
                      <m:r>
                        <a:rPr lang="en-US" sz="1400" i="1"/>
                        <m:t>=20→(0, 20)</m:t>
                      </m:r>
                    </m:oMath>
                  </m:oMathPara>
                </a14:m>
                <a:endParaRPr lang="es-VE" sz="1400" dirty="0"/>
              </a:p>
              <a:p>
                <a:r>
                  <a:rPr lang="en-US" sz="1400" dirty="0"/>
                  <a:t> </a:t>
                </a:r>
                <a:endParaRPr lang="es-VE" sz="1400" dirty="0"/>
              </a:p>
              <a:p>
                <a14:m>
                  <m:oMathPara xmlns:m="http://schemas.openxmlformats.org/officeDocument/2006/math">
                    <m:oMathParaPr>
                      <m:jc m:val="centerGroup"/>
                    </m:oMathParaPr>
                    <m:oMath xmlns:m="http://schemas.openxmlformats.org/officeDocument/2006/math">
                      <m:r>
                        <a:rPr lang="en-US" sz="1400" i="1"/>
                        <m:t>𝑦</m:t>
                      </m:r>
                      <m:r>
                        <a:rPr lang="en-US" sz="1400" i="1"/>
                        <m:t>=16 →</m:t>
                      </m:r>
                      <m:r>
                        <a:rPr lang="en-US" sz="1400" i="1"/>
                        <m:t>𝑥</m:t>
                      </m:r>
                      <m:r>
                        <a:rPr lang="en-US" sz="1400" i="1"/>
                        <m:t>=2 →(2, 16)</m:t>
                      </m:r>
                    </m:oMath>
                  </m:oMathPara>
                </a14:m>
                <a:endParaRPr lang="es-VE" sz="1400" dirty="0"/>
              </a:p>
              <a:p>
                <a:r>
                  <a:rPr lang="en-US" sz="1400" dirty="0"/>
                  <a:t> </a:t>
                </a:r>
                <a:endParaRPr lang="es-VE" sz="1400" dirty="0"/>
              </a:p>
              <a:p>
                <a:pPr lvl="0"/>
                <a14:m>
                  <m:oMathPara xmlns:m="http://schemas.openxmlformats.org/officeDocument/2006/math">
                    <m:oMathParaPr>
                      <m:jc m:val="centerGroup"/>
                    </m:oMathParaPr>
                    <m:oMath xmlns:m="http://schemas.openxmlformats.org/officeDocument/2006/math">
                      <m:r>
                        <a:rPr lang="en-US" sz="1400" i="1"/>
                        <m:t>𝑦</m:t>
                      </m:r>
                      <m:r>
                        <a:rPr lang="en-US" sz="1400" i="1"/>
                        <m:t>=−</m:t>
                      </m:r>
                      <m:r>
                        <a:rPr lang="en-US" sz="1400" i="1"/>
                        <m:t>𝑥</m:t>
                      </m:r>
                      <m:r>
                        <a:rPr lang="en-US" sz="1400" i="1"/>
                        <m:t>+30</m:t>
                      </m:r>
                    </m:oMath>
                  </m:oMathPara>
                </a14:m>
                <a:endParaRPr lang="es-VE" sz="1400" dirty="0"/>
              </a:p>
              <a:p>
                <a:r>
                  <a:rPr lang="en-US" sz="1400" dirty="0"/>
                  <a:t> </a:t>
                </a:r>
                <a:endParaRPr lang="es-VE" sz="1400" dirty="0"/>
              </a:p>
              <a:p>
                <a:r>
                  <a:rPr lang="en-US" sz="1400" dirty="0"/>
                  <a:t> </a:t>
                </a:r>
                <a:endParaRPr lang="es-VE" sz="1400" dirty="0"/>
              </a:p>
              <a:p>
                <a14:m>
                  <m:oMathPara xmlns:m="http://schemas.openxmlformats.org/officeDocument/2006/math">
                    <m:oMathParaPr>
                      <m:jc m:val="centerGroup"/>
                    </m:oMathParaPr>
                    <m:oMath xmlns:m="http://schemas.openxmlformats.org/officeDocument/2006/math">
                      <m:r>
                        <a:rPr lang="en-US" sz="1400" i="1"/>
                        <m:t>𝑥</m:t>
                      </m:r>
                      <m:r>
                        <a:rPr lang="en-US" sz="1400" i="1"/>
                        <m:t>=0 →</m:t>
                      </m:r>
                      <m:r>
                        <a:rPr lang="en-US" sz="1400" i="1"/>
                        <m:t>𝑦</m:t>
                      </m:r>
                      <m:r>
                        <a:rPr lang="en-US" sz="1400" i="1"/>
                        <m:t>=30 →(0, 30)</m:t>
                      </m:r>
                    </m:oMath>
                  </m:oMathPara>
                </a14:m>
                <a:endParaRPr lang="es-VE" sz="1400" dirty="0"/>
              </a:p>
              <a:p>
                <a:r>
                  <a:rPr lang="en-US" sz="1400" dirty="0"/>
                  <a:t> </a:t>
                </a:r>
                <a:endParaRPr lang="es-VE" sz="1400" dirty="0"/>
              </a:p>
              <a:p>
                <a14:m>
                  <m:oMathPara xmlns:m="http://schemas.openxmlformats.org/officeDocument/2006/math">
                    <m:oMathParaPr>
                      <m:jc m:val="centerGroup"/>
                    </m:oMathParaPr>
                    <m:oMath xmlns:m="http://schemas.openxmlformats.org/officeDocument/2006/math">
                      <m:r>
                        <a:rPr lang="en-US" sz="1400" i="1"/>
                        <m:t>𝑦</m:t>
                      </m:r>
                      <m:r>
                        <a:rPr lang="en-US" sz="1400" i="1"/>
                        <m:t>=32 →</m:t>
                      </m:r>
                      <m:r>
                        <a:rPr lang="en-US" sz="1400" i="1"/>
                        <m:t>𝑥</m:t>
                      </m:r>
                      <m:r>
                        <a:rPr lang="en-US" sz="1400" i="1"/>
                        <m:t>=−2 →(−2, 32</m:t>
                      </m:r>
                      <m:r>
                        <a:rPr lang="es-VE" sz="1400" b="0" i="1" smtClean="0">
                          <a:latin typeface="Cambria Math" panose="02040503050406030204" pitchFamily="18" charset="0"/>
                        </a:rPr>
                        <m:t>)</m:t>
                      </m:r>
                    </m:oMath>
                  </m:oMathPara>
                </a14:m>
                <a:endParaRPr lang="es-VE" sz="1400" dirty="0"/>
              </a:p>
              <a:p>
                <a:endParaRPr lang="es-VE" dirty="0"/>
              </a:p>
            </p:txBody>
          </p:sp>
        </mc:Choice>
        <mc:Fallback>
          <p:sp>
            <p:nvSpPr>
              <p:cNvPr id="2" name="CuadroTexto 1"/>
              <p:cNvSpPr txBox="1">
                <a:spLocks noRot="1" noChangeAspect="1" noMove="1" noResize="1" noEditPoints="1" noAdjustHandles="1" noChangeArrowheads="1" noChangeShapeType="1" noTextEdit="1"/>
              </p:cNvSpPr>
              <p:nvPr/>
            </p:nvSpPr>
            <p:spPr>
              <a:xfrm>
                <a:off x="152400" y="358482"/>
                <a:ext cx="8775843" cy="4943341"/>
              </a:xfrm>
              <a:prstGeom prst="rect">
                <a:avLst/>
              </a:prstGeom>
              <a:blipFill rotWithShape="0">
                <a:blip r:embed="rId3"/>
                <a:stretch>
                  <a:fillRect l="-208" t="-247" r="-139"/>
                </a:stretch>
              </a:blipFill>
            </p:spPr>
            <p:txBody>
              <a:bodyPr/>
              <a:lstStyle/>
              <a:p>
                <a:r>
                  <a:rPr lang="es-VE">
                    <a:noFill/>
                  </a:rPr>
                  <a:t> </a:t>
                </a:r>
              </a:p>
            </p:txBody>
          </p:sp>
        </mc:Fallback>
      </mc:AlternateContent>
    </p:spTree>
    <p:extLst>
      <p:ext uri="{BB962C8B-B14F-4D97-AF65-F5344CB8AC3E}">
        <p14:creationId xmlns:p14="http://schemas.microsoft.com/office/powerpoint/2010/main" val="13340252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Imagen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11593" y="4826713"/>
            <a:ext cx="2438400" cy="283633"/>
          </a:xfrm>
          <a:prstGeom prst="rect">
            <a:avLst/>
          </a:prstGeom>
        </p:spPr>
      </p:pic>
      <p:sp>
        <p:nvSpPr>
          <p:cNvPr id="12" name="Title 1"/>
          <p:cNvSpPr>
            <a:spLocks noGrp="1"/>
          </p:cNvSpPr>
          <p:nvPr>
            <p:ph type="title"/>
          </p:nvPr>
        </p:nvSpPr>
        <p:spPr>
          <a:xfrm>
            <a:off x="0" y="-19050"/>
            <a:ext cx="8229600" cy="365760"/>
          </a:xfrm>
        </p:spPr>
        <p:txBody>
          <a:bodyPr>
            <a:normAutofit/>
          </a:bodyPr>
          <a:lstStyle/>
          <a:p>
            <a:pPr algn="l"/>
            <a:r>
              <a:rPr lang="en-US" sz="1700" b="1" dirty="0" smtClean="0">
                <a:latin typeface="Cambria" panose="02040503050406030204" pitchFamily="18" charset="0"/>
              </a:rPr>
              <a:t>SYSTEM OF LINEAR INEQUALITIES</a:t>
            </a:r>
            <a:endParaRPr lang="en-US" sz="1700" b="1" dirty="0">
              <a:latin typeface="Cambria" panose="02040503050406030204" pitchFamily="18" charset="0"/>
            </a:endParaRPr>
          </a:p>
        </p:txBody>
      </p:sp>
      <p:pic>
        <p:nvPicPr>
          <p:cNvPr id="5" name="Imagen 4"/>
          <p:cNvPicPr/>
          <p:nvPr/>
        </p:nvPicPr>
        <p:blipFill rotWithShape="1">
          <a:blip r:embed="rId3">
            <a:extLst>
              <a:ext uri="{28A0092B-C50C-407E-A947-70E740481C1C}">
                <a14:useLocalDpi xmlns:a14="http://schemas.microsoft.com/office/drawing/2010/main" val="0"/>
              </a:ext>
            </a:extLst>
          </a:blip>
          <a:srcRect l="3522" t="13865" r="15459" b="7627"/>
          <a:stretch/>
        </p:blipFill>
        <p:spPr bwMode="auto">
          <a:xfrm>
            <a:off x="754294" y="346710"/>
            <a:ext cx="7162800" cy="3276600"/>
          </a:xfrm>
          <a:prstGeom prst="rect">
            <a:avLst/>
          </a:prstGeom>
          <a:ln>
            <a:noFill/>
          </a:ln>
          <a:extLst>
            <a:ext uri="{53640926-AAD7-44D8-BBD7-CCE9431645EC}">
              <a14:shadowObscured xmlns:a14="http://schemas.microsoft.com/office/drawing/2010/main"/>
            </a:ext>
          </a:extLst>
        </p:spPr>
      </p:pic>
      <mc:AlternateContent xmlns:mc="http://schemas.openxmlformats.org/markup-compatibility/2006">
        <mc:Choice xmlns:a14="http://schemas.microsoft.com/office/drawing/2010/main" Requires="a14">
          <p:sp>
            <p:nvSpPr>
              <p:cNvPr id="3" name="Rectángulo 2"/>
              <p:cNvSpPr/>
              <p:nvPr/>
            </p:nvSpPr>
            <p:spPr>
              <a:xfrm>
                <a:off x="457200" y="3434159"/>
                <a:ext cx="8458199" cy="1618520"/>
              </a:xfrm>
              <a:prstGeom prst="rect">
                <a:avLst/>
              </a:prstGeom>
            </p:spPr>
            <p:txBody>
              <a:bodyPr wrap="square">
                <a:spAutoFit/>
              </a:bodyPr>
              <a:lstStyle/>
              <a:p>
                <a:pPr>
                  <a:lnSpc>
                    <a:spcPct val="107000"/>
                  </a:lnSpc>
                  <a:spcAft>
                    <a:spcPts val="600"/>
                  </a:spcAft>
                </a:pPr>
                <a:r>
                  <a:rPr lang="en-US" sz="1400" dirty="0">
                    <a:latin typeface="Calibri" panose="020F0502020204030204" pitchFamily="34" charset="0"/>
                    <a:ea typeface="Calibri" panose="020F0502020204030204" pitchFamily="34" charset="0"/>
                    <a:cs typeface="Times New Roman" panose="02020603050405020304" pitchFamily="18" charset="0"/>
                  </a:rPr>
                  <a:t>Proving with the point (1, 10) that belongs to the solution region to verify if it satisfies the inequalities</a:t>
                </a:r>
                <a:r>
                  <a:rPr lang="en-US" sz="1400" dirty="0" smtClean="0">
                    <a:latin typeface="Calibri" panose="020F0502020204030204" pitchFamily="34" charset="0"/>
                    <a:ea typeface="Calibri" panose="020F0502020204030204" pitchFamily="34" charset="0"/>
                    <a:cs typeface="Times New Roman" panose="02020603050405020304" pitchFamily="18" charset="0"/>
                  </a:rPr>
                  <a:t>:</a:t>
                </a:r>
                <a:endParaRPr lang="es-VE" sz="1400" dirty="0">
                  <a:effectLst/>
                  <a:latin typeface="Calibri" panose="020F0502020204030204" pitchFamily="34" charset="0"/>
                  <a:ea typeface="Calibri" panose="020F0502020204030204" pitchFamily="34" charset="0"/>
                  <a:cs typeface="Times New Roman" panose="02020603050405020304" pitchFamily="18" charset="0"/>
                </a:endParaRPr>
              </a:p>
              <a:p>
                <a:pPr marL="914400">
                  <a:lnSpc>
                    <a:spcPct val="107000"/>
                  </a:lnSpc>
                  <a:spcAft>
                    <a:spcPts val="600"/>
                  </a:spcAft>
                </a:pPr>
                <a14:m>
                  <m:oMathPara xmlns:m="http://schemas.openxmlformats.org/officeDocument/2006/math">
                    <m:oMathParaPr>
                      <m:jc m:val="centerGroup"/>
                    </m:oMathParaPr>
                    <m:oMath xmlns:m="http://schemas.openxmlformats.org/officeDocument/2006/math">
                      <m:r>
                        <a:rPr lang="en-US" sz="1400" i="1">
                          <a:effectLst/>
                          <a:latin typeface="Cambria Math" panose="02040503050406030204" pitchFamily="18" charset="0"/>
                          <a:ea typeface="Calibri" panose="020F0502020204030204" pitchFamily="34" charset="0"/>
                          <a:cs typeface="Times New Roman" panose="02020603050405020304" pitchFamily="18" charset="0"/>
                        </a:rPr>
                        <m:t>10≤−2</m:t>
                      </m:r>
                      <m:d>
                        <m:dPr>
                          <m:ctrlPr>
                            <a:rPr lang="es-VE" sz="1400" i="1">
                              <a:effectLst/>
                              <a:latin typeface="Cambria Math" panose="02040503050406030204" pitchFamily="18" charset="0"/>
                              <a:ea typeface="Calibri" panose="020F0502020204030204" pitchFamily="34" charset="0"/>
                              <a:cs typeface="Times New Roman" panose="02020603050405020304" pitchFamily="18" charset="0"/>
                            </a:rPr>
                          </m:ctrlPr>
                        </m:dPr>
                        <m:e>
                          <m:r>
                            <a:rPr lang="en-US" sz="1400" i="1">
                              <a:effectLst/>
                              <a:latin typeface="Cambria Math" panose="02040503050406030204" pitchFamily="18" charset="0"/>
                              <a:ea typeface="Calibri" panose="020F0502020204030204" pitchFamily="34" charset="0"/>
                              <a:cs typeface="Times New Roman" panose="02020603050405020304" pitchFamily="18" charset="0"/>
                            </a:rPr>
                            <m:t>1</m:t>
                          </m:r>
                        </m:e>
                      </m:d>
                      <m:r>
                        <a:rPr lang="en-US" sz="1400" i="1">
                          <a:effectLst/>
                          <a:latin typeface="Cambria Math" panose="02040503050406030204" pitchFamily="18" charset="0"/>
                          <a:ea typeface="Calibri" panose="020F0502020204030204" pitchFamily="34" charset="0"/>
                          <a:cs typeface="Times New Roman" panose="02020603050405020304" pitchFamily="18" charset="0"/>
                        </a:rPr>
                        <m:t>+20    →  10&lt;18   </m:t>
                      </m:r>
                    </m:oMath>
                  </m:oMathPara>
                </a14:m>
                <a:endParaRPr lang="es-VE" sz="1400" dirty="0">
                  <a:effectLst/>
                  <a:latin typeface="Calibri" panose="020F0502020204030204" pitchFamily="34" charset="0"/>
                  <a:ea typeface="Calibri" panose="020F0502020204030204" pitchFamily="34" charset="0"/>
                  <a:cs typeface="Times New Roman" panose="02020603050405020304" pitchFamily="18" charset="0"/>
                </a:endParaRPr>
              </a:p>
              <a:p>
                <a:pPr marL="914400">
                  <a:lnSpc>
                    <a:spcPct val="107000"/>
                  </a:lnSpc>
                  <a:spcAft>
                    <a:spcPts val="6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 </a:t>
                </a:r>
                <a:endParaRPr lang="es-VE" sz="1400" dirty="0">
                  <a:effectLst/>
                  <a:latin typeface="Calibri" panose="020F0502020204030204" pitchFamily="34" charset="0"/>
                  <a:ea typeface="Calibri" panose="020F0502020204030204" pitchFamily="34" charset="0"/>
                  <a:cs typeface="Times New Roman" panose="02020603050405020304" pitchFamily="18" charset="0"/>
                </a:endParaRPr>
              </a:p>
              <a:p>
                <a:pPr marL="914400">
                  <a:lnSpc>
                    <a:spcPct val="107000"/>
                  </a:lnSpc>
                  <a:spcAft>
                    <a:spcPts val="600"/>
                  </a:spcAft>
                </a:pPr>
                <a14:m>
                  <m:oMathPara xmlns:m="http://schemas.openxmlformats.org/officeDocument/2006/math">
                    <m:oMathParaPr>
                      <m:jc m:val="centerGroup"/>
                    </m:oMathParaPr>
                    <m:oMath xmlns:m="http://schemas.openxmlformats.org/officeDocument/2006/math">
                      <m:r>
                        <a:rPr lang="en-US" sz="1400" i="1">
                          <a:effectLst/>
                          <a:latin typeface="Cambria Math" panose="02040503050406030204" pitchFamily="18" charset="0"/>
                          <a:ea typeface="Calibri" panose="020F0502020204030204" pitchFamily="34" charset="0"/>
                          <a:cs typeface="Times New Roman" panose="02020603050405020304" pitchFamily="18" charset="0"/>
                        </a:rPr>
                        <m:t>10≤−1+30     →     10&lt;29</m:t>
                      </m:r>
                    </m:oMath>
                  </m:oMathPara>
                </a14:m>
                <a:endParaRPr lang="es-VE" sz="1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600"/>
                  </a:spcAft>
                </a:pPr>
                <a:r>
                  <a:rPr lang="en-US" dirty="0">
                    <a:effectLst/>
                    <a:latin typeface="Calibri" panose="020F0502020204030204" pitchFamily="34" charset="0"/>
                    <a:ea typeface="Calibri" panose="020F0502020204030204" pitchFamily="34" charset="0"/>
                    <a:cs typeface="Times New Roman" panose="02020603050405020304" pitchFamily="18" charset="0"/>
                  </a:rPr>
                  <a:t> </a:t>
                </a:r>
                <a:endParaRPr lang="es-VE"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p:sp>
            <p:nvSpPr>
              <p:cNvPr id="3" name="Rectángulo 2"/>
              <p:cNvSpPr>
                <a:spLocks noRot="1" noChangeAspect="1" noMove="1" noResize="1" noEditPoints="1" noAdjustHandles="1" noChangeArrowheads="1" noChangeShapeType="1" noTextEdit="1"/>
              </p:cNvSpPr>
              <p:nvPr/>
            </p:nvSpPr>
            <p:spPr>
              <a:xfrm>
                <a:off x="457200" y="3434159"/>
                <a:ext cx="8458199" cy="1618520"/>
              </a:xfrm>
              <a:prstGeom prst="rect">
                <a:avLst/>
              </a:prstGeom>
              <a:blipFill rotWithShape="0">
                <a:blip r:embed="rId4"/>
                <a:stretch>
                  <a:fillRect l="-216"/>
                </a:stretch>
              </a:blipFill>
            </p:spPr>
            <p:txBody>
              <a:bodyPr/>
              <a:lstStyle/>
              <a:p>
                <a:r>
                  <a:rPr lang="es-VE">
                    <a:noFill/>
                  </a:rPr>
                  <a:t> </a:t>
                </a:r>
              </a:p>
            </p:txBody>
          </p:sp>
        </mc:Fallback>
      </mc:AlternateContent>
    </p:spTree>
    <p:extLst>
      <p:ext uri="{BB962C8B-B14F-4D97-AF65-F5344CB8AC3E}">
        <p14:creationId xmlns:p14="http://schemas.microsoft.com/office/powerpoint/2010/main" val="22463884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smtClean="0">
                <a:latin typeface="Cambria" panose="02040503050406030204" pitchFamily="18" charset="0"/>
              </a:rPr>
              <a:t>SYSTEM OF LINEAR INEQUALITIES</a:t>
            </a:r>
            <a:endParaRPr lang="en-US" sz="1700" b="1" dirty="0">
              <a:latin typeface="Cambria" panose="02040503050406030204" pitchFamily="18" charset="0"/>
            </a:endParaRPr>
          </a:p>
        </p:txBody>
      </p:sp>
      <p:sp>
        <p:nvSpPr>
          <p:cNvPr id="3" name="Content Placeholder 2"/>
          <p:cNvSpPr>
            <a:spLocks noGrp="1"/>
          </p:cNvSpPr>
          <p:nvPr>
            <p:ph idx="1"/>
          </p:nvPr>
        </p:nvSpPr>
        <p:spPr>
          <a:xfrm>
            <a:off x="228600" y="529310"/>
            <a:ext cx="8686800" cy="4252239"/>
          </a:xfrm>
        </p:spPr>
        <p:txBody>
          <a:bodyPr>
            <a:normAutofit/>
          </a:bodyPr>
          <a:lstStyle/>
          <a:p>
            <a:pPr marL="0" indent="0" algn="ctr">
              <a:buNone/>
            </a:pPr>
            <a:r>
              <a:rPr lang="en-US" sz="2400" b="1" dirty="0">
                <a:solidFill>
                  <a:srgbClr val="0070C0"/>
                </a:solidFill>
              </a:rPr>
              <a:t>Students will be able to:</a:t>
            </a:r>
          </a:p>
          <a:p>
            <a:pPr marL="0" indent="0" algn="ctr">
              <a:buNone/>
            </a:pPr>
            <a:r>
              <a:rPr lang="en-US" sz="2400" dirty="0"/>
              <a:t>Be able to solve systems of linear inequalities in two variables and express the solutions as the intersection of the corresponding half-planes</a:t>
            </a:r>
            <a:r>
              <a:rPr lang="en-US" sz="2400" dirty="0" smtClean="0"/>
              <a:t>.</a:t>
            </a:r>
          </a:p>
          <a:p>
            <a:pPr marL="0" indent="0" algn="ctr">
              <a:buNone/>
            </a:pPr>
            <a:endParaRPr lang="en-US" sz="2400" dirty="0"/>
          </a:p>
          <a:p>
            <a:pPr marL="0" indent="0" algn="ctr">
              <a:buNone/>
            </a:pPr>
            <a:r>
              <a:rPr lang="en-US" sz="2400" b="1" dirty="0">
                <a:solidFill>
                  <a:srgbClr val="0070C0"/>
                </a:solidFill>
              </a:rPr>
              <a:t>Key Vocabulary</a:t>
            </a:r>
            <a:r>
              <a:rPr lang="en-US" sz="2400" b="1" dirty="0" smtClean="0">
                <a:solidFill>
                  <a:srgbClr val="0070C0"/>
                </a:solidFill>
              </a:rPr>
              <a:t>:</a:t>
            </a:r>
            <a:endParaRPr lang="en-US" sz="2400" b="1" dirty="0">
              <a:solidFill>
                <a:srgbClr val="0070C0"/>
              </a:solidFill>
            </a:endParaRPr>
          </a:p>
          <a:p>
            <a:pPr>
              <a:buFont typeface="Symbol" panose="05050102010706020507" pitchFamily="18" charset="2"/>
              <a:buChar char="·"/>
            </a:pPr>
            <a:r>
              <a:rPr lang="en-US" sz="2400" dirty="0" smtClean="0"/>
              <a:t>Solve System of  </a:t>
            </a:r>
            <a:r>
              <a:rPr lang="en-US" sz="2400" dirty="0" smtClean="0"/>
              <a:t>Linear Inequalities</a:t>
            </a:r>
            <a:endParaRPr lang="en-US" sz="2400" dirty="0"/>
          </a:p>
          <a:p>
            <a:pPr>
              <a:buFont typeface="Symbol" panose="05050102010706020507" pitchFamily="18" charset="2"/>
              <a:buChar char="·"/>
            </a:pPr>
            <a:r>
              <a:rPr lang="en-US" sz="2400" dirty="0" smtClean="0"/>
              <a:t>Linear Equality</a:t>
            </a:r>
            <a:endParaRPr lang="en-US" sz="2400" dirty="0" smtClean="0"/>
          </a:p>
          <a:p>
            <a:pPr>
              <a:buFont typeface="Symbol" panose="05050102010706020507" pitchFamily="18" charset="2"/>
              <a:buChar char="·"/>
            </a:pPr>
            <a:r>
              <a:rPr lang="en-US" sz="2400" dirty="0" smtClean="0"/>
              <a:t>Graph representation </a:t>
            </a:r>
          </a:p>
          <a:p>
            <a:pPr marL="0" indent="0">
              <a:buNone/>
            </a:pPr>
            <a:endParaRPr lang="en-US" sz="2400" dirty="0" smtClean="0"/>
          </a:p>
        </p:txBody>
      </p:sp>
      <p:pic>
        <p:nvPicPr>
          <p:cNvPr id="5" name="Imagen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11593" y="4826713"/>
            <a:ext cx="2438400" cy="283633"/>
          </a:xfrm>
          <a:prstGeom prst="rect">
            <a:avLst/>
          </a:prstGeom>
        </p:spPr>
      </p:pic>
    </p:spTree>
    <p:extLst>
      <p:ext uri="{BB962C8B-B14F-4D97-AF65-F5344CB8AC3E}">
        <p14:creationId xmlns:p14="http://schemas.microsoft.com/office/powerpoint/2010/main" val="18884691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617519"/>
            <a:ext cx="8458200" cy="4191000"/>
          </a:xfrm>
        </p:spPr>
        <p:txBody>
          <a:bodyPr>
            <a:normAutofit/>
          </a:bodyPr>
          <a:lstStyle/>
          <a:p>
            <a:pPr marL="0" indent="0">
              <a:buNone/>
            </a:pPr>
            <a:r>
              <a:rPr lang="en-US" sz="2400" b="1" dirty="0" smtClean="0">
                <a:solidFill>
                  <a:srgbClr val="0070C0"/>
                </a:solidFill>
              </a:rPr>
              <a:t>A  SYSTEM OF </a:t>
            </a:r>
            <a:r>
              <a:rPr lang="en-US" sz="2400" b="1" dirty="0" smtClean="0">
                <a:solidFill>
                  <a:srgbClr val="0070C0"/>
                </a:solidFill>
              </a:rPr>
              <a:t>LINEAR INEQUALITIES</a:t>
            </a:r>
          </a:p>
          <a:p>
            <a:pPr marL="0" indent="0">
              <a:buNone/>
            </a:pPr>
            <a:endParaRPr lang="en-US" sz="2400" b="1" dirty="0" smtClean="0">
              <a:solidFill>
                <a:srgbClr val="0070C0"/>
              </a:solidFill>
            </a:endParaRPr>
          </a:p>
          <a:p>
            <a:pPr marL="0" indent="0" algn="just">
              <a:buNone/>
            </a:pPr>
            <a:r>
              <a:rPr lang="en-US" sz="2400" dirty="0" smtClean="0"/>
              <a:t>Is a set of inequalities with multiple variables often solved with a particular specification of the values of all variables that simultaneously satisfy all the inequalities. </a:t>
            </a:r>
          </a:p>
          <a:p>
            <a:pPr marL="0" indent="0" algn="just">
              <a:buNone/>
            </a:pPr>
            <a:r>
              <a:rPr lang="en-US" sz="2400" dirty="0" smtClean="0">
                <a:effectLst/>
              </a:rPr>
              <a:t>A system of inequalities can be solved graphically and non-graphically.</a:t>
            </a:r>
          </a:p>
          <a:p>
            <a:pPr marL="0" indent="0" algn="just">
              <a:buNone/>
            </a:pPr>
            <a:endParaRPr lang="en-US" sz="2400" dirty="0"/>
          </a:p>
          <a:p>
            <a:pPr marL="0" indent="0" algn="just">
              <a:buNone/>
            </a:pPr>
            <a:endParaRPr lang="es-VE" sz="2400" dirty="0">
              <a:effectLst/>
            </a:endParaRPr>
          </a:p>
          <a:p>
            <a:pPr marL="0" indent="0" algn="just">
              <a:buNone/>
            </a:pPr>
            <a:endParaRPr lang="es-VE" sz="1400" dirty="0"/>
          </a:p>
          <a:p>
            <a:pPr marL="0" indent="0" algn="just">
              <a:buNone/>
            </a:pPr>
            <a:endParaRPr lang="es-VE" sz="1400" dirty="0" smtClean="0">
              <a:effectLst/>
            </a:endParaRPr>
          </a:p>
          <a:p>
            <a:pPr marL="0" indent="0" algn="just">
              <a:buNone/>
            </a:pPr>
            <a:endParaRPr lang="es-VE" sz="1400" dirty="0">
              <a:effectLst/>
            </a:endParaRPr>
          </a:p>
          <a:p>
            <a:pPr marL="0" indent="0">
              <a:buNone/>
            </a:pPr>
            <a:endParaRPr lang="en-US" sz="2400" dirty="0">
              <a:solidFill>
                <a:srgbClr val="0070C0"/>
              </a:solidFill>
              <a:ea typeface="Calibri"/>
              <a:cs typeface="Times New Roman"/>
            </a:endParaRPr>
          </a:p>
          <a:p>
            <a:pPr marL="0" indent="0">
              <a:buNone/>
            </a:pPr>
            <a:endParaRPr lang="en-US" sz="2400" dirty="0">
              <a:ea typeface="Calibri"/>
              <a:cs typeface="Times New Roman"/>
            </a:endParaRPr>
          </a:p>
          <a:p>
            <a:pPr marL="0" indent="0">
              <a:buNone/>
            </a:pPr>
            <a:endParaRPr lang="en-US" sz="2400" dirty="0"/>
          </a:p>
        </p:txBody>
      </p:sp>
      <p:pic>
        <p:nvPicPr>
          <p:cNvPr id="31" name="Imagen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11593" y="4826713"/>
            <a:ext cx="2438400" cy="283633"/>
          </a:xfrm>
          <a:prstGeom prst="rect">
            <a:avLst/>
          </a:prstGeom>
        </p:spPr>
      </p:pic>
      <p:sp>
        <p:nvSpPr>
          <p:cNvPr id="5" name="Title 1"/>
          <p:cNvSpPr>
            <a:spLocks noGrp="1"/>
          </p:cNvSpPr>
          <p:nvPr>
            <p:ph type="title"/>
          </p:nvPr>
        </p:nvSpPr>
        <p:spPr>
          <a:xfrm>
            <a:off x="0" y="-19050"/>
            <a:ext cx="8229600" cy="365760"/>
          </a:xfrm>
        </p:spPr>
        <p:txBody>
          <a:bodyPr>
            <a:normAutofit/>
          </a:bodyPr>
          <a:lstStyle/>
          <a:p>
            <a:pPr algn="l"/>
            <a:r>
              <a:rPr lang="en-US" sz="1700" b="1" dirty="0" smtClean="0">
                <a:latin typeface="Cambria" panose="02040503050406030204" pitchFamily="18" charset="0"/>
              </a:rPr>
              <a:t>SYSTEM OF LINEAR INEQUALITIES</a:t>
            </a:r>
            <a:endParaRPr lang="en-US" sz="1700" b="1" dirty="0">
              <a:latin typeface="Cambria" panose="02040503050406030204" pitchFamily="18" charset="0"/>
            </a:endParaRPr>
          </a:p>
        </p:txBody>
      </p:sp>
    </p:spTree>
    <p:extLst>
      <p:ext uri="{BB962C8B-B14F-4D97-AF65-F5344CB8AC3E}">
        <p14:creationId xmlns:p14="http://schemas.microsoft.com/office/powerpoint/2010/main" val="11882790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228600" y="590550"/>
                <a:ext cx="8686800" cy="4114800"/>
              </a:xfrm>
            </p:spPr>
            <p:txBody>
              <a:bodyPr>
                <a:normAutofit fontScale="25000" lnSpcReduction="20000"/>
              </a:bodyPr>
              <a:lstStyle/>
              <a:p>
                <a:pPr marL="0" indent="0">
                  <a:buNone/>
                </a:pPr>
                <a:r>
                  <a:rPr lang="en-US" sz="7200" b="1" dirty="0">
                    <a:solidFill>
                      <a:srgbClr val="0070C0"/>
                    </a:solidFill>
                  </a:rPr>
                  <a:t>STEPS TO SOLVE SYSTEM OF LINEAR INEQUALITIES</a:t>
                </a:r>
                <a:endParaRPr lang="es-VE" sz="7200" dirty="0">
                  <a:solidFill>
                    <a:srgbClr val="0070C0"/>
                  </a:solidFill>
                  <a:effectLst/>
                </a:endParaRPr>
              </a:p>
              <a:p>
                <a:pPr marL="0" indent="0">
                  <a:buNone/>
                </a:pPr>
                <a:endParaRPr lang="es-VE" sz="7200" dirty="0">
                  <a:effectLst/>
                </a:endParaRPr>
              </a:p>
              <a:p>
                <a:pPr lvl="0"/>
                <a:r>
                  <a:rPr lang="en-US" sz="7200" dirty="0"/>
                  <a:t>Graph each linear inequality as an equality, giving values or finding the intercepts with the axes.</a:t>
                </a:r>
                <a:endParaRPr lang="es-VE" sz="7200" dirty="0"/>
              </a:p>
              <a:p>
                <a:pPr marL="0" indent="0">
                  <a:buNone/>
                </a:pPr>
                <a:endParaRPr lang="es-VE" sz="7200" dirty="0"/>
              </a:p>
              <a:p>
                <a:pPr lvl="0"/>
                <a:r>
                  <a:rPr lang="en-US" sz="7200" dirty="0"/>
                  <a:t>If you have closed dots  </a:t>
                </a:r>
                <a14:m>
                  <m:oMath xmlns:m="http://schemas.openxmlformats.org/officeDocument/2006/math">
                    <m:r>
                      <a:rPr lang="en-US" sz="7200" i="1"/>
                      <m:t>≤, ≥</m:t>
                    </m:r>
                  </m:oMath>
                </a14:m>
                <a:r>
                  <a:rPr lang="en-US" sz="7200" dirty="0"/>
                  <a:t> , it must be graphed a complete </a:t>
                </a:r>
                <a:r>
                  <a:rPr lang="en-US" sz="7200" dirty="0" smtClean="0"/>
                  <a:t>line </a:t>
                </a:r>
                <a:r>
                  <a:rPr lang="en-US" sz="7200" dirty="0"/>
                  <a:t>(including the boundary )</a:t>
                </a:r>
                <a:r>
                  <a:rPr lang="en-US" sz="7200" dirty="0" smtClean="0"/>
                  <a:t> </a:t>
                </a:r>
                <a:r>
                  <a:rPr lang="en-US" sz="7200" dirty="0"/>
                  <a:t>and if you have open dots </a:t>
                </a:r>
                <a14:m>
                  <m:oMath xmlns:m="http://schemas.openxmlformats.org/officeDocument/2006/math">
                    <m:r>
                      <a:rPr lang="en-US" sz="7200" i="1"/>
                      <m:t>&gt;, &lt;</m:t>
                    </m:r>
                  </m:oMath>
                </a14:m>
                <a:r>
                  <a:rPr lang="en-US" sz="7200" dirty="0"/>
                  <a:t> , it must be graphed as a dotted </a:t>
                </a:r>
                <a:r>
                  <a:rPr lang="en-US" sz="7200" dirty="0" smtClean="0"/>
                  <a:t>line (</a:t>
                </a:r>
                <a:r>
                  <a:rPr lang="en-US" sz="7200" dirty="0"/>
                  <a:t>excluding the boundary in the case of a strict inequality)</a:t>
                </a:r>
              </a:p>
              <a:p>
                <a:pPr marL="0" lvl="0" indent="0">
                  <a:buNone/>
                </a:pPr>
                <a:endParaRPr lang="es-VE" sz="7200" dirty="0"/>
              </a:p>
              <a:p>
                <a:pPr lvl="0"/>
                <a:r>
                  <a:rPr lang="en-US" sz="7200" dirty="0"/>
                  <a:t>After graphing both lines, prove the solution by evaluating a point that belongs to the region you consider is the solution region and if it satisfies the linear inequalities, then that proves that is the solution region</a:t>
                </a:r>
                <a:r>
                  <a:rPr lang="en-US" sz="7200" dirty="0" smtClean="0"/>
                  <a:t>.</a:t>
                </a:r>
              </a:p>
              <a:p>
                <a:pPr lvl="0"/>
                <a:endParaRPr lang="en-US" sz="7200" dirty="0" smtClean="0"/>
              </a:p>
              <a:p>
                <a:pPr lvl="0"/>
                <a:r>
                  <a:rPr lang="en-US" sz="7200" dirty="0" smtClean="0"/>
                  <a:t>Represent with a straight line and with a dotted line (excluding the boundary in the case of a strict inequality)</a:t>
                </a:r>
              </a:p>
              <a:p>
                <a:pPr marL="0" lvl="0" indent="0">
                  <a:buNone/>
                </a:pPr>
                <a:endParaRPr lang="en-US" sz="7200" dirty="0"/>
              </a:p>
              <a:p>
                <a:pPr marL="0" lvl="0" indent="0">
                  <a:buNone/>
                </a:pPr>
                <a:endParaRPr lang="es-VE" sz="7200" dirty="0"/>
              </a:p>
              <a:p>
                <a:pPr marL="0" indent="0">
                  <a:buNone/>
                </a:pPr>
                <a:endParaRPr lang="es-VE" sz="7200" dirty="0"/>
              </a:p>
              <a:p>
                <a:pPr marL="0" indent="0">
                  <a:buNone/>
                </a:pPr>
                <a:endParaRPr lang="es-VE" sz="7200" dirty="0"/>
              </a:p>
              <a:p>
                <a:pPr marL="0" indent="0">
                  <a:buNone/>
                </a:pPr>
                <a:r>
                  <a:rPr lang="en-US" sz="7200" dirty="0">
                    <a:effectLst/>
                  </a:rPr>
                  <a:t> </a:t>
                </a:r>
                <a:endParaRPr lang="es-VE" sz="7200" dirty="0">
                  <a:effectLst/>
                </a:endParaRPr>
              </a:p>
              <a:p>
                <a:pPr marL="0" indent="0">
                  <a:buNone/>
                </a:pPr>
                <a:r>
                  <a:rPr lang="en-US" sz="7200" dirty="0">
                    <a:effectLst/>
                  </a:rPr>
                  <a:t> </a:t>
                </a:r>
                <a:endParaRPr lang="es-VE" sz="7200" dirty="0">
                  <a:effectLst/>
                </a:endParaRPr>
              </a:p>
              <a:p>
                <a:pPr marL="0" indent="0" algn="ctr">
                  <a:spcAft>
                    <a:spcPts val="600"/>
                  </a:spcAft>
                  <a:buNone/>
                </a:pPr>
                <a:endParaRPr lang="en-US" sz="2400" b="1" dirty="0" smtClean="0">
                  <a:solidFill>
                    <a:srgbClr val="0070C0"/>
                  </a:solidFill>
                </a:endParaRPr>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228600" y="590550"/>
                <a:ext cx="8686800" cy="4114800"/>
              </a:xfrm>
              <a:blipFill rotWithShape="0">
                <a:blip r:embed="rId2"/>
                <a:stretch>
                  <a:fillRect l="-632" t="-2074"/>
                </a:stretch>
              </a:blipFill>
            </p:spPr>
            <p:txBody>
              <a:bodyPr/>
              <a:lstStyle/>
              <a:p>
                <a:r>
                  <a:rPr lang="es-VE">
                    <a:noFill/>
                  </a:rPr>
                  <a:t> </a:t>
                </a:r>
              </a:p>
            </p:txBody>
          </p:sp>
        </mc:Fallback>
      </mc:AlternateContent>
      <p:pic>
        <p:nvPicPr>
          <p:cNvPr id="31" name="Imagen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11593" y="4826713"/>
            <a:ext cx="2438400" cy="283633"/>
          </a:xfrm>
          <a:prstGeom prst="rect">
            <a:avLst/>
          </a:prstGeom>
        </p:spPr>
      </p:pic>
      <p:sp>
        <p:nvSpPr>
          <p:cNvPr id="9" name="Title 1"/>
          <p:cNvSpPr>
            <a:spLocks noGrp="1"/>
          </p:cNvSpPr>
          <p:nvPr>
            <p:ph type="title"/>
          </p:nvPr>
        </p:nvSpPr>
        <p:spPr>
          <a:xfrm>
            <a:off x="0" y="-19050"/>
            <a:ext cx="8229600" cy="365760"/>
          </a:xfrm>
        </p:spPr>
        <p:txBody>
          <a:bodyPr>
            <a:normAutofit/>
          </a:bodyPr>
          <a:lstStyle/>
          <a:p>
            <a:pPr algn="l"/>
            <a:r>
              <a:rPr lang="en-US" sz="1700" b="1" dirty="0" smtClean="0">
                <a:latin typeface="Cambria" panose="02040503050406030204" pitchFamily="18" charset="0"/>
              </a:rPr>
              <a:t>SYSTEM OF LINEAR INEQUALITIES</a:t>
            </a:r>
            <a:endParaRPr lang="en-US" sz="1700" b="1" dirty="0">
              <a:latin typeface="Cambria" panose="02040503050406030204" pitchFamily="18" charset="0"/>
            </a:endParaRPr>
          </a:p>
        </p:txBody>
      </p:sp>
    </p:spTree>
    <p:extLst>
      <p:ext uri="{BB962C8B-B14F-4D97-AF65-F5344CB8AC3E}">
        <p14:creationId xmlns:p14="http://schemas.microsoft.com/office/powerpoint/2010/main" val="17934120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smtClean="0">
                    <a:solidFill>
                      <a:srgbClr val="0070C0"/>
                    </a:solidFill>
                  </a:rPr>
                  <a:t>Sample </a:t>
                </a:r>
                <a:r>
                  <a:rPr lang="en-US" sz="2400" b="1" dirty="0">
                    <a:solidFill>
                      <a:srgbClr val="0070C0"/>
                    </a:solidFill>
                  </a:rPr>
                  <a:t>Problem </a:t>
                </a:r>
                <a:r>
                  <a:rPr lang="en-US" sz="2400" b="1" dirty="0" smtClean="0">
                    <a:solidFill>
                      <a:srgbClr val="0070C0"/>
                    </a:solidFill>
                  </a:rPr>
                  <a:t>1: </a:t>
                </a:r>
                <a:r>
                  <a:rPr lang="en-US" sz="2400" b="1" dirty="0" smtClean="0"/>
                  <a:t>Solve </a:t>
                </a:r>
                <a:r>
                  <a:rPr lang="en-US" sz="2400" b="1" dirty="0"/>
                  <a:t>the following inequalities and graph its solution</a:t>
                </a:r>
                <a:endParaRPr lang="es-VE" sz="2400" dirty="0"/>
              </a:p>
              <a:p>
                <a:pPr marL="0" indent="0">
                  <a:buNone/>
                </a:pPr>
                <a:endParaRPr lang="en-US" sz="2400" dirty="0" smtClean="0"/>
              </a:p>
              <a:p>
                <a:pPr marL="0" lvl="0" indent="0">
                  <a:buNone/>
                </a:pPr>
                <a14:m>
                  <m:oMathPara xmlns:m="http://schemas.openxmlformats.org/officeDocument/2006/math">
                    <m:oMathParaPr>
                      <m:jc m:val="centerGroup"/>
                    </m:oMathParaPr>
                    <m:oMath xmlns:m="http://schemas.openxmlformats.org/officeDocument/2006/math">
                      <m:d>
                        <m:dPr>
                          <m:begChr m:val="{"/>
                          <m:endChr m:val=""/>
                          <m:ctrlPr>
                            <a:rPr lang="es-VE" i="1"/>
                          </m:ctrlPr>
                        </m:dPr>
                        <m:e>
                          <m:eqArr>
                            <m:eqArrPr>
                              <m:ctrlPr>
                                <a:rPr lang="es-VE" i="1"/>
                              </m:ctrlPr>
                            </m:eqArrPr>
                            <m:e>
                              <m:r>
                                <a:rPr lang="en-US" i="1"/>
                                <m:t>𝑥</m:t>
                              </m:r>
                              <m:r>
                                <a:rPr lang="en-US" i="1"/>
                                <m:t>+</m:t>
                              </m:r>
                              <m:r>
                                <a:rPr lang="en-US" i="1"/>
                                <m:t>𝑦</m:t>
                              </m:r>
                              <m:r>
                                <a:rPr lang="en-US" i="1"/>
                                <m:t>≤4</m:t>
                              </m:r>
                            </m:e>
                            <m:e>
                              <m:r>
                                <a:rPr lang="en-US" i="1"/>
                                <m:t>3</m:t>
                              </m:r>
                              <m:r>
                                <a:rPr lang="en-US" i="1"/>
                                <m:t>𝑥</m:t>
                              </m:r>
                              <m:r>
                                <a:rPr lang="en-US" i="1"/>
                                <m:t>+</m:t>
                              </m:r>
                              <m:r>
                                <a:rPr lang="en-US" i="1"/>
                                <m:t>𝑦</m:t>
                              </m:r>
                              <m:r>
                                <a:rPr lang="en-US" i="1"/>
                                <m:t>≤6</m:t>
                              </m:r>
                            </m:e>
                          </m:eqArr>
                        </m:e>
                      </m:d>
                    </m:oMath>
                  </m:oMathPara>
                </a14:m>
                <a:endParaRPr lang="es-VE" dirty="0"/>
              </a:p>
              <a:p>
                <a:pPr marL="0" indent="0">
                  <a:buNone/>
                </a:pPr>
                <a:endParaRPr lang="es-VE" sz="2400" dirty="0"/>
              </a:p>
              <a:p>
                <a:pPr marL="0" indent="0">
                  <a:buNone/>
                </a:pPr>
                <a:r>
                  <a:rPr lang="en-US" sz="2400" dirty="0"/>
                  <a:t> </a:t>
                </a:r>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228600" y="742950"/>
                <a:ext cx="8686800" cy="4114800"/>
              </a:xfrm>
              <a:blipFill rotWithShape="0">
                <a:blip r:embed="rId2"/>
                <a:stretch>
                  <a:fillRect l="-1123" t="-1185"/>
                </a:stretch>
              </a:blipFill>
            </p:spPr>
            <p:txBody>
              <a:bodyPr/>
              <a:lstStyle/>
              <a:p>
                <a:r>
                  <a:rPr lang="es-VE">
                    <a:noFill/>
                  </a:rPr>
                  <a:t> </a:t>
                </a:r>
              </a:p>
            </p:txBody>
          </p:sp>
        </mc:Fallback>
      </mc:AlternateContent>
      <p:pic>
        <p:nvPicPr>
          <p:cNvPr id="31" name="Imagen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11593" y="4826713"/>
            <a:ext cx="2438400" cy="283633"/>
          </a:xfrm>
          <a:prstGeom prst="rect">
            <a:avLst/>
          </a:prstGeom>
        </p:spPr>
      </p:pic>
      <p:sp>
        <p:nvSpPr>
          <p:cNvPr id="5" name="Title 1"/>
          <p:cNvSpPr>
            <a:spLocks noGrp="1"/>
          </p:cNvSpPr>
          <p:nvPr>
            <p:ph type="title"/>
          </p:nvPr>
        </p:nvSpPr>
        <p:spPr>
          <a:xfrm>
            <a:off x="0" y="-19050"/>
            <a:ext cx="8229600" cy="365760"/>
          </a:xfrm>
        </p:spPr>
        <p:txBody>
          <a:bodyPr>
            <a:normAutofit/>
          </a:bodyPr>
          <a:lstStyle/>
          <a:p>
            <a:pPr algn="l"/>
            <a:r>
              <a:rPr lang="en-US" sz="1700" b="1" dirty="0" smtClean="0">
                <a:latin typeface="Cambria" panose="02040503050406030204" pitchFamily="18" charset="0"/>
              </a:rPr>
              <a:t>SYSTEM OF LINEAR INEQUALITIES</a:t>
            </a:r>
            <a:endParaRPr lang="en-US" sz="1700" b="1" dirty="0">
              <a:latin typeface="Cambria" panose="02040503050406030204" pitchFamily="18" charset="0"/>
            </a:endParaRPr>
          </a:p>
        </p:txBody>
      </p:sp>
    </p:spTree>
    <p:extLst>
      <p:ext uri="{BB962C8B-B14F-4D97-AF65-F5344CB8AC3E}">
        <p14:creationId xmlns:p14="http://schemas.microsoft.com/office/powerpoint/2010/main" val="21568443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Imagen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11593" y="4826713"/>
            <a:ext cx="2438400" cy="283633"/>
          </a:xfrm>
          <a:prstGeom prst="rect">
            <a:avLst/>
          </a:prstGeom>
        </p:spPr>
      </p:pic>
      <p:sp>
        <p:nvSpPr>
          <p:cNvPr id="6" name="CuadroTexto 5"/>
          <p:cNvSpPr txBox="1"/>
          <p:nvPr/>
        </p:nvSpPr>
        <p:spPr>
          <a:xfrm>
            <a:off x="215757" y="437168"/>
            <a:ext cx="6324600" cy="369332"/>
          </a:xfrm>
          <a:prstGeom prst="rect">
            <a:avLst/>
          </a:prstGeom>
          <a:noFill/>
        </p:spPr>
        <p:txBody>
          <a:bodyPr wrap="square" rtlCol="0">
            <a:spAutoFit/>
          </a:bodyPr>
          <a:lstStyle/>
          <a:p>
            <a:pPr>
              <a:spcAft>
                <a:spcPts val="600"/>
              </a:spcAft>
            </a:pPr>
            <a:r>
              <a:rPr lang="en-US" b="1" dirty="0">
                <a:solidFill>
                  <a:srgbClr val="0070C0"/>
                </a:solidFill>
              </a:rPr>
              <a:t>Sample Problem 1: </a:t>
            </a:r>
            <a:endParaRPr lang="en-US" dirty="0"/>
          </a:p>
        </p:txBody>
      </p:sp>
      <mc:AlternateContent xmlns:mc="http://schemas.openxmlformats.org/markup-compatibility/2006">
        <mc:Choice xmlns:a14="http://schemas.microsoft.com/office/drawing/2010/main" Requires="a14">
          <p:sp>
            <p:nvSpPr>
              <p:cNvPr id="5" name="Marcador de contenido 4"/>
              <p:cNvSpPr>
                <a:spLocks noGrp="1"/>
              </p:cNvSpPr>
              <p:nvPr>
                <p:ph idx="1"/>
              </p:nvPr>
            </p:nvSpPr>
            <p:spPr>
              <a:xfrm>
                <a:off x="457200" y="806500"/>
                <a:ext cx="8229600" cy="3788123"/>
              </a:xfrm>
            </p:spPr>
            <p:txBody>
              <a:bodyPr>
                <a:normAutofit fontScale="40000" lnSpcReduction="20000"/>
              </a:bodyPr>
              <a:lstStyle/>
              <a:p>
                <a:pPr marL="0" indent="0">
                  <a:buNone/>
                </a:pPr>
                <a:r>
                  <a:rPr lang="en-US" sz="4200" b="1" dirty="0"/>
                  <a:t>We have to graph each of the linear function that compound the system. One easy way to graph each linear function is to find its intercepts with the axes.</a:t>
                </a:r>
                <a:endParaRPr lang="es-VE" sz="4200" dirty="0"/>
              </a:p>
              <a:p>
                <a:pPr marL="0" indent="0">
                  <a:buNone/>
                </a:pPr>
                <a:r>
                  <a:rPr lang="en-US" sz="4200" dirty="0"/>
                  <a:t> </a:t>
                </a:r>
                <a:endParaRPr lang="es-VE" sz="4200" dirty="0"/>
              </a:p>
              <a:p>
                <a:pPr lvl="0"/>
                <a14:m>
                  <m:oMath xmlns:m="http://schemas.openxmlformats.org/officeDocument/2006/math">
                    <m:r>
                      <a:rPr lang="en-US" sz="4200" i="1"/>
                      <m:t>𝑦</m:t>
                    </m:r>
                    <m:r>
                      <a:rPr lang="en-US" sz="4200" i="1"/>
                      <m:t>=−</m:t>
                    </m:r>
                    <m:r>
                      <a:rPr lang="en-US" sz="4200" i="1"/>
                      <m:t>𝑥</m:t>
                    </m:r>
                    <m:r>
                      <a:rPr lang="en-US" sz="4200" i="1"/>
                      <m:t>+4</m:t>
                    </m:r>
                  </m:oMath>
                </a14:m>
                <a:endParaRPr lang="es-VE" sz="4200" dirty="0"/>
              </a:p>
              <a:p>
                <a:pPr marL="0" indent="0">
                  <a:buNone/>
                </a:pPr>
                <a14:m>
                  <m:oMathPara xmlns:m="http://schemas.openxmlformats.org/officeDocument/2006/math">
                    <m:oMathParaPr>
                      <m:jc m:val="centerGroup"/>
                    </m:oMathParaPr>
                    <m:oMath xmlns:m="http://schemas.openxmlformats.org/officeDocument/2006/math">
                      <m:r>
                        <a:rPr lang="en-US" sz="4200" i="1"/>
                        <m:t>𝑥</m:t>
                      </m:r>
                      <m:r>
                        <a:rPr lang="en-US" sz="4200" i="1"/>
                        <m:t>=0 →</m:t>
                      </m:r>
                      <m:r>
                        <a:rPr lang="en-US" sz="4200" i="1"/>
                        <m:t>𝑦</m:t>
                      </m:r>
                      <m:r>
                        <a:rPr lang="en-US" sz="4200" i="1"/>
                        <m:t>=4 →(0,4)</m:t>
                      </m:r>
                    </m:oMath>
                  </m:oMathPara>
                </a14:m>
                <a:endParaRPr lang="es-VE" sz="4200" dirty="0"/>
              </a:p>
              <a:p>
                <a:pPr marL="0" indent="0">
                  <a:buNone/>
                </a:pPr>
                <a:r>
                  <a:rPr lang="en-US" sz="4200" dirty="0"/>
                  <a:t> </a:t>
                </a:r>
                <a:endParaRPr lang="es-VE" sz="4200" dirty="0"/>
              </a:p>
              <a:p>
                <a:pPr marL="0" indent="0">
                  <a:buNone/>
                </a:pPr>
                <a14:m>
                  <m:oMathPara xmlns:m="http://schemas.openxmlformats.org/officeDocument/2006/math">
                    <m:oMathParaPr>
                      <m:jc m:val="centerGroup"/>
                    </m:oMathParaPr>
                    <m:oMath xmlns:m="http://schemas.openxmlformats.org/officeDocument/2006/math">
                      <m:r>
                        <a:rPr lang="en-US" sz="4200" i="1"/>
                        <m:t>𝑦</m:t>
                      </m:r>
                      <m:r>
                        <a:rPr lang="en-US" sz="4200" i="1"/>
                        <m:t>=2 →</m:t>
                      </m:r>
                      <m:r>
                        <a:rPr lang="en-US" sz="4200" i="1"/>
                        <m:t>𝑥</m:t>
                      </m:r>
                      <m:r>
                        <a:rPr lang="en-US" sz="4200" i="1"/>
                        <m:t>=2 →(2,2)</m:t>
                      </m:r>
                    </m:oMath>
                  </m:oMathPara>
                </a14:m>
                <a:endParaRPr lang="es-VE" sz="4200" dirty="0"/>
              </a:p>
              <a:p>
                <a:pPr marL="0" indent="0">
                  <a:buNone/>
                </a:pPr>
                <a:r>
                  <a:rPr lang="en-US" sz="4200" dirty="0"/>
                  <a:t> </a:t>
                </a:r>
                <a:endParaRPr lang="es-VE" sz="4200" dirty="0"/>
              </a:p>
              <a:p>
                <a:pPr lvl="0"/>
                <a14:m>
                  <m:oMath xmlns:m="http://schemas.openxmlformats.org/officeDocument/2006/math">
                    <m:r>
                      <a:rPr lang="en-US" sz="4200" i="1"/>
                      <m:t>𝑦</m:t>
                    </m:r>
                    <m:r>
                      <a:rPr lang="en-US" sz="4200" i="1"/>
                      <m:t>=−3</m:t>
                    </m:r>
                    <m:r>
                      <a:rPr lang="en-US" sz="4200" i="1"/>
                      <m:t>𝑥</m:t>
                    </m:r>
                    <m:r>
                      <a:rPr lang="en-US" sz="4200" i="1"/>
                      <m:t>+6</m:t>
                    </m:r>
                  </m:oMath>
                </a14:m>
                <a:endParaRPr lang="es-VE" sz="4200" dirty="0"/>
              </a:p>
              <a:p>
                <a:pPr marL="0" indent="0">
                  <a:buNone/>
                </a:pPr>
                <a:r>
                  <a:rPr lang="en-US" sz="4200" dirty="0"/>
                  <a:t> </a:t>
                </a:r>
                <a:endParaRPr lang="es-VE" sz="4200" dirty="0"/>
              </a:p>
              <a:p>
                <a:pPr marL="0" indent="0">
                  <a:buNone/>
                </a:pPr>
                <a:r>
                  <a:rPr lang="en-US" sz="4200" dirty="0"/>
                  <a:t> </a:t>
                </a:r>
                <a:endParaRPr lang="es-VE" sz="4200" dirty="0"/>
              </a:p>
              <a:p>
                <a:pPr marL="0" indent="0">
                  <a:buNone/>
                </a:pPr>
                <a14:m>
                  <m:oMathPara xmlns:m="http://schemas.openxmlformats.org/officeDocument/2006/math">
                    <m:oMathParaPr>
                      <m:jc m:val="centerGroup"/>
                    </m:oMathParaPr>
                    <m:oMath xmlns:m="http://schemas.openxmlformats.org/officeDocument/2006/math">
                      <m:r>
                        <a:rPr lang="en-US" sz="4200" i="1"/>
                        <m:t>𝑥</m:t>
                      </m:r>
                      <m:r>
                        <a:rPr lang="en-US" sz="4200" i="1"/>
                        <m:t>=0 →</m:t>
                      </m:r>
                      <m:r>
                        <a:rPr lang="en-US" sz="4200" i="1"/>
                        <m:t>𝑦</m:t>
                      </m:r>
                      <m:r>
                        <a:rPr lang="en-US" sz="4200" i="1"/>
                        <m:t>=6 →(0,6)</m:t>
                      </m:r>
                    </m:oMath>
                  </m:oMathPara>
                </a14:m>
                <a:endParaRPr lang="es-VE" sz="4200" dirty="0"/>
              </a:p>
              <a:p>
                <a:endParaRPr lang="es-VE" sz="4200" dirty="0"/>
              </a:p>
              <a:p>
                <a:pPr marL="0" indent="0">
                  <a:buNone/>
                </a:pPr>
                <a14:m>
                  <m:oMathPara xmlns:m="http://schemas.openxmlformats.org/officeDocument/2006/math">
                    <m:oMathParaPr>
                      <m:jc m:val="centerGroup"/>
                    </m:oMathParaPr>
                    <m:oMath xmlns:m="http://schemas.openxmlformats.org/officeDocument/2006/math">
                      <m:r>
                        <a:rPr lang="en-US" sz="4200" i="1"/>
                        <m:t>𝑦</m:t>
                      </m:r>
                      <m:r>
                        <a:rPr lang="en-US" sz="4200" i="1"/>
                        <m:t>=0 →</m:t>
                      </m:r>
                      <m:r>
                        <a:rPr lang="en-US" sz="4200" i="1"/>
                        <m:t>𝑥</m:t>
                      </m:r>
                      <m:r>
                        <a:rPr lang="en-US" sz="4200" i="1"/>
                        <m:t>=2 →(2,0)</m:t>
                      </m:r>
                    </m:oMath>
                  </m:oMathPara>
                </a14:m>
                <a:endParaRPr lang="es-VE" sz="4200" dirty="0"/>
              </a:p>
              <a:p>
                <a:endParaRPr lang="es-VE" dirty="0"/>
              </a:p>
            </p:txBody>
          </p:sp>
        </mc:Choice>
        <mc:Fallback>
          <p:sp>
            <p:nvSpPr>
              <p:cNvPr id="5" name="Marcador de contenido 4"/>
              <p:cNvSpPr>
                <a:spLocks noGrp="1" noRot="1" noChangeAspect="1" noMove="1" noResize="1" noEditPoints="1" noAdjustHandles="1" noChangeArrowheads="1" noChangeShapeType="1" noTextEdit="1"/>
              </p:cNvSpPr>
              <p:nvPr>
                <p:ph idx="1"/>
              </p:nvPr>
            </p:nvSpPr>
            <p:spPr>
              <a:xfrm>
                <a:off x="457200" y="806500"/>
                <a:ext cx="8229600" cy="3788123"/>
              </a:xfrm>
              <a:blipFill rotWithShape="0">
                <a:blip r:embed="rId3"/>
                <a:stretch>
                  <a:fillRect l="-444" t="-1608" r="-444"/>
                </a:stretch>
              </a:blipFill>
            </p:spPr>
            <p:txBody>
              <a:bodyPr/>
              <a:lstStyle/>
              <a:p>
                <a:r>
                  <a:rPr lang="es-VE">
                    <a:noFill/>
                  </a:rPr>
                  <a:t> </a:t>
                </a:r>
              </a:p>
            </p:txBody>
          </p:sp>
        </mc:Fallback>
      </mc:AlternateContent>
      <p:sp>
        <p:nvSpPr>
          <p:cNvPr id="10" name="Title 1"/>
          <p:cNvSpPr>
            <a:spLocks noGrp="1"/>
          </p:cNvSpPr>
          <p:nvPr>
            <p:ph type="title"/>
          </p:nvPr>
        </p:nvSpPr>
        <p:spPr>
          <a:xfrm>
            <a:off x="0" y="-19050"/>
            <a:ext cx="8229600" cy="365760"/>
          </a:xfrm>
        </p:spPr>
        <p:txBody>
          <a:bodyPr>
            <a:normAutofit/>
          </a:bodyPr>
          <a:lstStyle/>
          <a:p>
            <a:pPr algn="l"/>
            <a:r>
              <a:rPr lang="en-US" sz="1700" b="1" dirty="0" smtClean="0">
                <a:latin typeface="Cambria" panose="02040503050406030204" pitchFamily="18" charset="0"/>
              </a:rPr>
              <a:t>SYSTEM OF LINEAR INEQUALITIES</a:t>
            </a:r>
            <a:endParaRPr lang="en-US" sz="1700" b="1" dirty="0">
              <a:latin typeface="Cambria" panose="02040503050406030204" pitchFamily="18" charset="0"/>
            </a:endParaRPr>
          </a:p>
        </p:txBody>
      </p:sp>
    </p:spTree>
    <p:extLst>
      <p:ext uri="{BB962C8B-B14F-4D97-AF65-F5344CB8AC3E}">
        <p14:creationId xmlns:p14="http://schemas.microsoft.com/office/powerpoint/2010/main" val="4458982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Imagen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11593" y="4826713"/>
            <a:ext cx="2438400" cy="283633"/>
          </a:xfrm>
          <a:prstGeom prst="rect">
            <a:avLst/>
          </a:prstGeom>
        </p:spPr>
      </p:pic>
      <p:sp>
        <p:nvSpPr>
          <p:cNvPr id="6" name="CuadroTexto 5"/>
          <p:cNvSpPr txBox="1"/>
          <p:nvPr/>
        </p:nvSpPr>
        <p:spPr>
          <a:xfrm>
            <a:off x="152400" y="325796"/>
            <a:ext cx="6324600" cy="369332"/>
          </a:xfrm>
          <a:prstGeom prst="rect">
            <a:avLst/>
          </a:prstGeom>
          <a:noFill/>
        </p:spPr>
        <p:txBody>
          <a:bodyPr wrap="square" rtlCol="0">
            <a:spAutoFit/>
          </a:bodyPr>
          <a:lstStyle/>
          <a:p>
            <a:pPr>
              <a:spcAft>
                <a:spcPts val="600"/>
              </a:spcAft>
            </a:pPr>
            <a:r>
              <a:rPr lang="en-US" b="1" dirty="0">
                <a:solidFill>
                  <a:srgbClr val="0070C0"/>
                </a:solidFill>
              </a:rPr>
              <a:t>Sample Problem 1: </a:t>
            </a:r>
            <a:endParaRPr lang="en-US" dirty="0"/>
          </a:p>
        </p:txBody>
      </p:sp>
      <p:pic>
        <p:nvPicPr>
          <p:cNvPr id="7" name="Marcador de contenido 6"/>
          <p:cNvPicPr>
            <a:picLocks noGrp="1"/>
          </p:cNvPicPr>
          <p:nvPr>
            <p:ph idx="1"/>
          </p:nvPr>
        </p:nvPicPr>
        <p:blipFill rotWithShape="1">
          <a:blip r:embed="rId3">
            <a:extLst>
              <a:ext uri="{28A0092B-C50C-407E-A947-70E740481C1C}">
                <a14:useLocalDpi xmlns:a14="http://schemas.microsoft.com/office/drawing/2010/main" val="0"/>
              </a:ext>
            </a:extLst>
          </a:blip>
          <a:srcRect l="4906" t="10510" r="14332" b="11648"/>
          <a:stretch/>
        </p:blipFill>
        <p:spPr bwMode="auto">
          <a:xfrm>
            <a:off x="1371600" y="625733"/>
            <a:ext cx="5981700" cy="3012817"/>
          </a:xfrm>
          <a:prstGeom prst="rect">
            <a:avLst/>
          </a:prstGeom>
          <a:ln>
            <a:noFill/>
          </a:ln>
          <a:extLst>
            <a:ext uri="{53640926-AAD7-44D8-BBD7-CCE9431645EC}">
              <a14:shadowObscured xmlns:a14="http://schemas.microsoft.com/office/drawing/2010/main"/>
            </a:ext>
          </a:extLst>
        </p:spPr>
      </p:pic>
      <p:sp>
        <p:nvSpPr>
          <p:cNvPr id="8" name="Title 1"/>
          <p:cNvSpPr>
            <a:spLocks noGrp="1"/>
          </p:cNvSpPr>
          <p:nvPr>
            <p:ph type="title"/>
          </p:nvPr>
        </p:nvSpPr>
        <p:spPr>
          <a:xfrm>
            <a:off x="0" y="-19050"/>
            <a:ext cx="8229600" cy="365760"/>
          </a:xfrm>
        </p:spPr>
        <p:txBody>
          <a:bodyPr>
            <a:normAutofit/>
          </a:bodyPr>
          <a:lstStyle/>
          <a:p>
            <a:pPr algn="l"/>
            <a:r>
              <a:rPr lang="en-US" sz="1700" b="1" dirty="0" smtClean="0">
                <a:latin typeface="Cambria" panose="02040503050406030204" pitchFamily="18" charset="0"/>
              </a:rPr>
              <a:t>SYSTEM OF LINEAR INEQUALITIES</a:t>
            </a:r>
            <a:endParaRPr lang="en-US" sz="1700" b="1" dirty="0">
              <a:latin typeface="Cambria" panose="02040503050406030204" pitchFamily="18" charset="0"/>
            </a:endParaRPr>
          </a:p>
        </p:txBody>
      </p:sp>
      <mc:AlternateContent xmlns:mc="http://schemas.openxmlformats.org/markup-compatibility/2006">
        <mc:Choice xmlns:a14="http://schemas.microsoft.com/office/drawing/2010/main" Requires="a14">
          <p:sp>
            <p:nvSpPr>
              <p:cNvPr id="3" name="Rectángulo 2"/>
              <p:cNvSpPr/>
              <p:nvPr/>
            </p:nvSpPr>
            <p:spPr>
              <a:xfrm>
                <a:off x="343328" y="3429299"/>
                <a:ext cx="8763000" cy="1585690"/>
              </a:xfrm>
              <a:prstGeom prst="rect">
                <a:avLst/>
              </a:prstGeom>
            </p:spPr>
            <p:txBody>
              <a:bodyPr wrap="square">
                <a:spAutoFit/>
              </a:bodyPr>
              <a:lstStyle/>
              <a:p>
                <a:pPr>
                  <a:lnSpc>
                    <a:spcPct val="107000"/>
                  </a:lnSpc>
                  <a:spcAft>
                    <a:spcPts val="600"/>
                  </a:spcAft>
                </a:pPr>
                <a:r>
                  <a:rPr lang="en-US" dirty="0">
                    <a:latin typeface="Calibri" panose="020F0502020204030204" pitchFamily="34" charset="0"/>
                    <a:ea typeface="Calibri" panose="020F0502020204030204" pitchFamily="34" charset="0"/>
                    <a:cs typeface="Times New Roman" panose="02020603050405020304" pitchFamily="18" charset="0"/>
                  </a:rPr>
                  <a:t>Proving with the point (0, 2) that belongs to the solution region to verify if it satisfies the </a:t>
                </a:r>
                <a:r>
                  <a:rPr lang="en-US" dirty="0" smtClean="0">
                    <a:latin typeface="Calibri" panose="020F0502020204030204" pitchFamily="34" charset="0"/>
                    <a:ea typeface="Calibri" panose="020F0502020204030204" pitchFamily="34" charset="0"/>
                    <a:cs typeface="Times New Roman" panose="02020603050405020304" pitchFamily="18" charset="0"/>
                  </a:rPr>
                  <a:t>inequalities</a:t>
                </a:r>
                <a:r>
                  <a:rPr lang="en-US" dirty="0">
                    <a:latin typeface="Calibri" panose="020F0502020204030204" pitchFamily="34" charset="0"/>
                    <a:ea typeface="Calibri" panose="020F0502020204030204" pitchFamily="34" charset="0"/>
                    <a:cs typeface="Times New Roman" panose="02020603050405020304" pitchFamily="18" charset="0"/>
                  </a:rPr>
                  <a:t>:</a:t>
                </a:r>
                <a:endParaRPr lang="es-VE" dirty="0">
                  <a:effectLst/>
                  <a:latin typeface="Calibri" panose="020F0502020204030204" pitchFamily="34" charset="0"/>
                  <a:ea typeface="Calibri" panose="020F0502020204030204" pitchFamily="34" charset="0"/>
                  <a:cs typeface="Times New Roman" panose="02020603050405020304" pitchFamily="18" charset="0"/>
                </a:endParaRPr>
              </a:p>
              <a:p>
                <a:pPr marL="914400">
                  <a:lnSpc>
                    <a:spcPct val="107000"/>
                  </a:lnSpc>
                  <a:spcAft>
                    <a:spcPts val="600"/>
                  </a:spcAft>
                </a:pPr>
                <a14:m>
                  <m:oMathPara xmlns:m="http://schemas.openxmlformats.org/officeDocument/2006/math">
                    <m:oMathParaPr>
                      <m:jc m:val="centerGroup"/>
                    </m:oMathParaPr>
                    <m:oMath xmlns:m="http://schemas.openxmlformats.org/officeDocument/2006/math">
                      <m:r>
                        <a:rPr lang="en-US" sz="1200" i="1">
                          <a:effectLst/>
                          <a:ea typeface="Calibri" panose="020F0502020204030204" pitchFamily="34" charset="0"/>
                          <a:cs typeface="Times New Roman" panose="02020603050405020304" pitchFamily="18" charset="0"/>
                        </a:rPr>
                        <m:t>2≤−0+4    → 2&lt;4     </m:t>
                      </m:r>
                    </m:oMath>
                  </m:oMathPara>
                </a14:m>
                <a:endParaRPr lang="es-VE" sz="1200" dirty="0">
                  <a:effectLst/>
                  <a:ea typeface="Calibri" panose="020F0502020204030204" pitchFamily="34" charset="0"/>
                  <a:cs typeface="Times New Roman" panose="02020603050405020304" pitchFamily="18" charset="0"/>
                </a:endParaRPr>
              </a:p>
              <a:p>
                <a:pPr marL="914400">
                  <a:lnSpc>
                    <a:spcPct val="107000"/>
                  </a:lnSpc>
                  <a:spcAft>
                    <a:spcPts val="600"/>
                  </a:spcAft>
                </a:pPr>
                <a:r>
                  <a:rPr lang="en-US" sz="1200" dirty="0">
                    <a:effectLst/>
                    <a:ea typeface="Calibri" panose="020F0502020204030204" pitchFamily="34" charset="0"/>
                    <a:cs typeface="Times New Roman" panose="02020603050405020304" pitchFamily="18" charset="0"/>
                  </a:rPr>
                  <a:t> </a:t>
                </a:r>
                <a:endParaRPr lang="es-VE" sz="1200" dirty="0">
                  <a:effectLst/>
                  <a:ea typeface="Calibri" panose="020F0502020204030204" pitchFamily="34" charset="0"/>
                  <a:cs typeface="Times New Roman" panose="02020603050405020304" pitchFamily="18" charset="0"/>
                </a:endParaRPr>
              </a:p>
              <a:p>
                <a:pPr marL="914400">
                  <a:lnSpc>
                    <a:spcPct val="107000"/>
                  </a:lnSpc>
                  <a:spcAft>
                    <a:spcPts val="600"/>
                  </a:spcAft>
                </a:pPr>
                <a14:m>
                  <m:oMathPara xmlns:m="http://schemas.openxmlformats.org/officeDocument/2006/math">
                    <m:oMathParaPr>
                      <m:jc m:val="centerGroup"/>
                    </m:oMathParaPr>
                    <m:oMath xmlns:m="http://schemas.openxmlformats.org/officeDocument/2006/math">
                      <m:r>
                        <a:rPr lang="en-US" sz="1200" i="1">
                          <a:effectLst/>
                          <a:ea typeface="Calibri" panose="020F0502020204030204" pitchFamily="34" charset="0"/>
                          <a:cs typeface="Times New Roman" panose="02020603050405020304" pitchFamily="18" charset="0"/>
                        </a:rPr>
                        <m:t>2&lt;−3(0)+6    →    2&lt;6</m:t>
                      </m:r>
                    </m:oMath>
                  </m:oMathPara>
                </a14:m>
                <a:endParaRPr lang="es-VE" sz="1200" dirty="0">
                  <a:effectLst/>
                  <a:ea typeface="Calibri" panose="020F0502020204030204" pitchFamily="34" charset="0"/>
                  <a:cs typeface="Times New Roman" panose="02020603050405020304" pitchFamily="18" charset="0"/>
                </a:endParaRPr>
              </a:p>
            </p:txBody>
          </p:sp>
        </mc:Choice>
        <mc:Fallback>
          <p:sp>
            <p:nvSpPr>
              <p:cNvPr id="3" name="Rectángulo 2"/>
              <p:cNvSpPr>
                <a:spLocks noRot="1" noChangeAspect="1" noMove="1" noResize="1" noEditPoints="1" noAdjustHandles="1" noChangeArrowheads="1" noChangeShapeType="1" noTextEdit="1"/>
              </p:cNvSpPr>
              <p:nvPr/>
            </p:nvSpPr>
            <p:spPr>
              <a:xfrm>
                <a:off x="343328" y="3429299"/>
                <a:ext cx="8763000" cy="1585690"/>
              </a:xfrm>
              <a:prstGeom prst="rect">
                <a:avLst/>
              </a:prstGeom>
              <a:blipFill rotWithShape="0">
                <a:blip r:embed="rId4"/>
                <a:stretch>
                  <a:fillRect l="-556" t="-1923"/>
                </a:stretch>
              </a:blipFill>
            </p:spPr>
            <p:txBody>
              <a:bodyPr/>
              <a:lstStyle/>
              <a:p>
                <a:r>
                  <a:rPr lang="es-VE">
                    <a:noFill/>
                  </a:rPr>
                  <a:t> </a:t>
                </a:r>
              </a:p>
            </p:txBody>
          </p:sp>
        </mc:Fallback>
      </mc:AlternateContent>
    </p:spTree>
    <p:extLst>
      <p:ext uri="{BB962C8B-B14F-4D97-AF65-F5344CB8AC3E}">
        <p14:creationId xmlns:p14="http://schemas.microsoft.com/office/powerpoint/2010/main" val="33479466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514350"/>
            <a:ext cx="8686800" cy="457200"/>
          </a:xfrm>
        </p:spPr>
        <p:txBody>
          <a:bodyPr>
            <a:normAutofit fontScale="25000" lnSpcReduction="20000"/>
          </a:bodyPr>
          <a:lstStyle/>
          <a:p>
            <a:pPr marL="0" indent="0">
              <a:buNone/>
            </a:pPr>
            <a:r>
              <a:rPr lang="en-US" sz="9600" b="1" dirty="0" smtClean="0">
                <a:solidFill>
                  <a:srgbClr val="0070C0"/>
                </a:solidFill>
              </a:rPr>
              <a:t>Sample </a:t>
            </a:r>
            <a:r>
              <a:rPr lang="en-US" sz="9600" b="1" dirty="0">
                <a:solidFill>
                  <a:srgbClr val="0070C0"/>
                </a:solidFill>
              </a:rPr>
              <a:t>Problem 2</a:t>
            </a:r>
            <a:r>
              <a:rPr lang="en-US" sz="9600" b="1" dirty="0" smtClean="0">
                <a:solidFill>
                  <a:srgbClr val="0070C0"/>
                </a:solidFill>
              </a:rPr>
              <a:t>: </a:t>
            </a:r>
            <a:r>
              <a:rPr lang="en-US" sz="9600" b="1" dirty="0"/>
              <a:t>Solve the following inequalities and graph its solution</a:t>
            </a:r>
            <a:endParaRPr lang="es-VE" sz="9600" dirty="0"/>
          </a:p>
          <a:p>
            <a:pPr marL="0" indent="0">
              <a:buNone/>
            </a:pPr>
            <a:endParaRPr lang="en-US" sz="9600" dirty="0"/>
          </a:p>
          <a:p>
            <a:pPr marL="0" indent="0">
              <a:buNone/>
            </a:pPr>
            <a:r>
              <a:rPr lang="en-US" sz="6000" dirty="0"/>
              <a:t> </a:t>
            </a:r>
            <a:endParaRPr lang="es-VE" sz="6000" dirty="0"/>
          </a:p>
          <a:p>
            <a:pPr marL="0" indent="0">
              <a:spcBef>
                <a:spcPts val="0"/>
              </a:spcBef>
              <a:spcAft>
                <a:spcPts val="600"/>
              </a:spcAft>
              <a:buNone/>
            </a:pPr>
            <a:endParaRPr lang="en-US" sz="2400" dirty="0"/>
          </a:p>
        </p:txBody>
      </p:sp>
      <p:pic>
        <p:nvPicPr>
          <p:cNvPr id="31" name="Imagen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11593" y="4826713"/>
            <a:ext cx="2438400" cy="283633"/>
          </a:xfrm>
          <a:prstGeom prst="rect">
            <a:avLst/>
          </a:prstGeom>
        </p:spPr>
      </p:pic>
      <mc:AlternateContent xmlns:mc="http://schemas.openxmlformats.org/markup-compatibility/2006">
        <mc:Choice xmlns:a14="http://schemas.microsoft.com/office/drawing/2010/main" Requires="a14">
          <p:sp>
            <p:nvSpPr>
              <p:cNvPr id="4" name="Rectángulo 3"/>
              <p:cNvSpPr/>
              <p:nvPr/>
            </p:nvSpPr>
            <p:spPr>
              <a:xfrm>
                <a:off x="1600200" y="1581151"/>
                <a:ext cx="5257800" cy="1717971"/>
              </a:xfrm>
              <a:prstGeom prst="rect">
                <a:avLst/>
              </a:prstGeom>
            </p:spPr>
            <p:txBody>
              <a:bodyPr wrap="square">
                <a:spAutoFit/>
              </a:bodyPr>
              <a:lstStyle/>
              <a:p>
                <a:pPr>
                  <a:lnSpc>
                    <a:spcPct val="107000"/>
                  </a:lnSpc>
                  <a:spcAft>
                    <a:spcPts val="600"/>
                  </a:spcAft>
                </a:pPr>
                <a:r>
                  <a:rPr lang="en-US" dirty="0">
                    <a:latin typeface="Calibri" panose="020F0502020204030204" pitchFamily="34" charset="0"/>
                    <a:ea typeface="Calibri" panose="020F0502020204030204" pitchFamily="34" charset="0"/>
                    <a:cs typeface="Times New Roman" panose="02020603050405020304" pitchFamily="18" charset="0"/>
                  </a:rPr>
                  <a:t> </a:t>
                </a:r>
                <a:endParaRPr lang="es-VE" sz="3200" dirty="0">
                  <a:effectLst/>
                  <a:latin typeface="Calibri" panose="020F0502020204030204" pitchFamily="34" charset="0"/>
                  <a:ea typeface="Calibri" panose="020F0502020204030204" pitchFamily="34" charset="0"/>
                  <a:cs typeface="Times New Roman" panose="02020603050405020304" pitchFamily="18" charset="0"/>
                </a:endParaRPr>
              </a:p>
              <a:p>
                <a:pPr lvl="0">
                  <a:lnSpc>
                    <a:spcPct val="107000"/>
                  </a:lnSpc>
                  <a:spcAft>
                    <a:spcPts val="600"/>
                  </a:spcAft>
                </a:pPr>
                <a14:m>
                  <m:oMathPara xmlns:m="http://schemas.openxmlformats.org/officeDocument/2006/math">
                    <m:oMathParaPr>
                      <m:jc m:val="centerGroup"/>
                    </m:oMathParaPr>
                    <m:oMath xmlns:m="http://schemas.openxmlformats.org/officeDocument/2006/math">
                      <m:d>
                        <m:dPr>
                          <m:begChr m:val="{"/>
                          <m:endChr m:val=""/>
                          <m:ctrlPr>
                            <a:rPr lang="es-VE" sz="3200" i="1">
                              <a:effectLst/>
                              <a:latin typeface="Cambria Math" panose="02040503050406030204" pitchFamily="18" charset="0"/>
                              <a:ea typeface="Calibri" panose="020F0502020204030204" pitchFamily="34" charset="0"/>
                              <a:cs typeface="Times New Roman" panose="02020603050405020304" pitchFamily="18" charset="0"/>
                            </a:rPr>
                          </m:ctrlPr>
                        </m:dPr>
                        <m:e>
                          <m:eqArr>
                            <m:eqArrPr>
                              <m:ctrlPr>
                                <a:rPr lang="es-VE" sz="3200" i="1">
                                  <a:effectLst/>
                                  <a:latin typeface="Cambria Math" panose="02040503050406030204" pitchFamily="18" charset="0"/>
                                  <a:ea typeface="Calibri" panose="020F0502020204030204" pitchFamily="34" charset="0"/>
                                  <a:cs typeface="Times New Roman" panose="02020603050405020304" pitchFamily="18" charset="0"/>
                                </a:rPr>
                              </m:ctrlPr>
                            </m:eqArrPr>
                            <m:e>
                              <m:r>
                                <a:rPr lang="en-US" sz="3200" i="1">
                                  <a:effectLst/>
                                  <a:latin typeface="Cambria Math" panose="02040503050406030204" pitchFamily="18" charset="0"/>
                                  <a:ea typeface="Calibri" panose="020F0502020204030204" pitchFamily="34" charset="0"/>
                                  <a:cs typeface="Times New Roman" panose="02020603050405020304" pitchFamily="18" charset="0"/>
                                </a:rPr>
                                <m:t>𝑦</m:t>
                              </m:r>
                              <m:r>
                                <a:rPr lang="en-US" sz="3200" i="1">
                                  <a:effectLst/>
                                  <a:latin typeface="Cambria Math" panose="02040503050406030204" pitchFamily="18" charset="0"/>
                                  <a:ea typeface="Calibri" panose="020F0502020204030204" pitchFamily="34" charset="0"/>
                                  <a:cs typeface="Times New Roman" panose="02020603050405020304" pitchFamily="18" charset="0"/>
                                </a:rPr>
                                <m:t>−</m:t>
                              </m:r>
                              <m:r>
                                <a:rPr lang="en-US" sz="3200" i="1">
                                  <a:effectLst/>
                                  <a:latin typeface="Cambria Math" panose="02040503050406030204" pitchFamily="18" charset="0"/>
                                  <a:ea typeface="Calibri" panose="020F0502020204030204" pitchFamily="34" charset="0"/>
                                  <a:cs typeface="Times New Roman" panose="02020603050405020304" pitchFamily="18" charset="0"/>
                                </a:rPr>
                                <m:t>𝑥</m:t>
                              </m:r>
                              <m:r>
                                <a:rPr lang="en-US" sz="3200" i="1">
                                  <a:effectLst/>
                                  <a:latin typeface="Cambria Math" panose="02040503050406030204" pitchFamily="18" charset="0"/>
                                  <a:ea typeface="Calibri" panose="020F0502020204030204" pitchFamily="34" charset="0"/>
                                  <a:cs typeface="Times New Roman" panose="02020603050405020304" pitchFamily="18" charset="0"/>
                                </a:rPr>
                                <m:t>&lt;4</m:t>
                              </m:r>
                            </m:e>
                            <m:e>
                              <m:r>
                                <a:rPr lang="en-US" sz="3200" i="1">
                                  <a:effectLst/>
                                  <a:latin typeface="Cambria Math" panose="02040503050406030204" pitchFamily="18" charset="0"/>
                                  <a:ea typeface="Calibri" panose="020F0502020204030204" pitchFamily="34" charset="0"/>
                                  <a:cs typeface="Times New Roman" panose="02020603050405020304" pitchFamily="18" charset="0"/>
                                </a:rPr>
                                <m:t>2</m:t>
                              </m:r>
                              <m:r>
                                <a:rPr lang="en-US" sz="3200" i="1">
                                  <a:effectLst/>
                                  <a:latin typeface="Cambria Math" panose="02040503050406030204" pitchFamily="18" charset="0"/>
                                  <a:ea typeface="Calibri" panose="020F0502020204030204" pitchFamily="34" charset="0"/>
                                  <a:cs typeface="Times New Roman" panose="02020603050405020304" pitchFamily="18" charset="0"/>
                                </a:rPr>
                                <m:t>𝑥</m:t>
                              </m:r>
                              <m:r>
                                <a:rPr lang="en-US" sz="3200" i="1">
                                  <a:effectLst/>
                                  <a:latin typeface="Cambria Math" panose="02040503050406030204" pitchFamily="18" charset="0"/>
                                  <a:ea typeface="Calibri" panose="020F0502020204030204" pitchFamily="34" charset="0"/>
                                  <a:cs typeface="Times New Roman" panose="02020603050405020304" pitchFamily="18" charset="0"/>
                                </a:rPr>
                                <m:t>+</m:t>
                              </m:r>
                              <m:r>
                                <a:rPr lang="en-US" sz="3200" i="1">
                                  <a:effectLst/>
                                  <a:latin typeface="Cambria Math" panose="02040503050406030204" pitchFamily="18" charset="0"/>
                                  <a:ea typeface="Calibri" panose="020F0502020204030204" pitchFamily="34" charset="0"/>
                                  <a:cs typeface="Times New Roman" panose="02020603050405020304" pitchFamily="18" charset="0"/>
                                </a:rPr>
                                <m:t>𝑦</m:t>
                              </m:r>
                              <m:r>
                                <a:rPr lang="en-US" sz="3200" i="1">
                                  <a:effectLst/>
                                  <a:latin typeface="Cambria Math" panose="02040503050406030204" pitchFamily="18" charset="0"/>
                                  <a:ea typeface="Calibri" panose="020F0502020204030204" pitchFamily="34" charset="0"/>
                                  <a:cs typeface="Times New Roman" panose="02020603050405020304" pitchFamily="18" charset="0"/>
                                </a:rPr>
                                <m:t>≥1</m:t>
                              </m:r>
                            </m:e>
                          </m:eqArr>
                        </m:e>
                      </m:d>
                    </m:oMath>
                  </m:oMathPara>
                </a14:m>
                <a:endParaRPr lang="es-VE" sz="32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p:sp>
            <p:nvSpPr>
              <p:cNvPr id="4" name="Rectángulo 3"/>
              <p:cNvSpPr>
                <a:spLocks noRot="1" noChangeAspect="1" noMove="1" noResize="1" noEditPoints="1" noAdjustHandles="1" noChangeArrowheads="1" noChangeShapeType="1" noTextEdit="1"/>
              </p:cNvSpPr>
              <p:nvPr/>
            </p:nvSpPr>
            <p:spPr>
              <a:xfrm>
                <a:off x="1600200" y="1581151"/>
                <a:ext cx="5257800" cy="1717971"/>
              </a:xfrm>
              <a:prstGeom prst="rect">
                <a:avLst/>
              </a:prstGeom>
              <a:blipFill rotWithShape="0">
                <a:blip r:embed="rId3"/>
                <a:stretch>
                  <a:fillRect/>
                </a:stretch>
              </a:blipFill>
            </p:spPr>
            <p:txBody>
              <a:bodyPr/>
              <a:lstStyle/>
              <a:p>
                <a:r>
                  <a:rPr lang="es-VE">
                    <a:noFill/>
                  </a:rPr>
                  <a:t> </a:t>
                </a:r>
              </a:p>
            </p:txBody>
          </p:sp>
        </mc:Fallback>
      </mc:AlternateContent>
      <p:sp>
        <p:nvSpPr>
          <p:cNvPr id="8" name="Title 1"/>
          <p:cNvSpPr>
            <a:spLocks noGrp="1"/>
          </p:cNvSpPr>
          <p:nvPr>
            <p:ph type="title"/>
          </p:nvPr>
        </p:nvSpPr>
        <p:spPr>
          <a:xfrm>
            <a:off x="0" y="-19050"/>
            <a:ext cx="8229600" cy="365760"/>
          </a:xfrm>
        </p:spPr>
        <p:txBody>
          <a:bodyPr>
            <a:normAutofit/>
          </a:bodyPr>
          <a:lstStyle/>
          <a:p>
            <a:pPr algn="l"/>
            <a:r>
              <a:rPr lang="en-US" sz="1700" b="1" dirty="0" smtClean="0">
                <a:latin typeface="Cambria" panose="02040503050406030204" pitchFamily="18" charset="0"/>
              </a:rPr>
              <a:t>SYSTEM OF LINEAR INEQUALITIES</a:t>
            </a:r>
            <a:endParaRPr lang="en-US" sz="1700" b="1" dirty="0">
              <a:latin typeface="Cambria" panose="02040503050406030204" pitchFamily="18" charset="0"/>
            </a:endParaRPr>
          </a:p>
        </p:txBody>
      </p:sp>
    </p:spTree>
    <p:extLst>
      <p:ext uri="{BB962C8B-B14F-4D97-AF65-F5344CB8AC3E}">
        <p14:creationId xmlns:p14="http://schemas.microsoft.com/office/powerpoint/2010/main" val="36524492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6921" y="346710"/>
            <a:ext cx="8686800" cy="914400"/>
          </a:xfrm>
        </p:spPr>
        <p:txBody>
          <a:bodyPr>
            <a:normAutofit/>
          </a:bodyPr>
          <a:lstStyle/>
          <a:p>
            <a:pPr marL="0" indent="0">
              <a:buNone/>
            </a:pPr>
            <a:r>
              <a:rPr lang="en-US" sz="2400" b="1" dirty="0" smtClean="0">
                <a:solidFill>
                  <a:srgbClr val="0070C0"/>
                </a:solidFill>
              </a:rPr>
              <a:t>Sample </a:t>
            </a:r>
            <a:r>
              <a:rPr lang="en-US" sz="2400" b="1" dirty="0">
                <a:solidFill>
                  <a:srgbClr val="0070C0"/>
                </a:solidFill>
              </a:rPr>
              <a:t>Problem 2</a:t>
            </a:r>
            <a:r>
              <a:rPr lang="en-US" sz="2400" b="1" dirty="0" smtClean="0">
                <a:solidFill>
                  <a:srgbClr val="0070C0"/>
                </a:solidFill>
              </a:rPr>
              <a:t>:</a:t>
            </a:r>
            <a:endParaRPr lang="en-US" sz="2400" dirty="0"/>
          </a:p>
        </p:txBody>
      </p:sp>
      <p:pic>
        <p:nvPicPr>
          <p:cNvPr id="31" name="Imagen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11593" y="4826713"/>
            <a:ext cx="2438400" cy="283633"/>
          </a:xfrm>
          <a:prstGeom prst="rect">
            <a:avLst/>
          </a:prstGeom>
        </p:spPr>
      </p:pic>
      <mc:AlternateContent xmlns:mc="http://schemas.openxmlformats.org/markup-compatibility/2006">
        <mc:Choice xmlns:a14="http://schemas.microsoft.com/office/drawing/2010/main" Requires="a14">
          <p:sp>
            <p:nvSpPr>
              <p:cNvPr id="4" name="Rectángulo 3"/>
              <p:cNvSpPr/>
              <p:nvPr/>
            </p:nvSpPr>
            <p:spPr>
              <a:xfrm>
                <a:off x="543031" y="734517"/>
                <a:ext cx="7994579" cy="4341701"/>
              </a:xfrm>
              <a:prstGeom prst="rect">
                <a:avLst/>
              </a:prstGeom>
            </p:spPr>
            <p:txBody>
              <a:bodyPr wrap="square">
                <a:spAutoFit/>
              </a:bodyPr>
              <a:lstStyle/>
              <a:p>
                <a:pPr marL="457200">
                  <a:lnSpc>
                    <a:spcPct val="107000"/>
                  </a:lnSpc>
                  <a:spcAft>
                    <a:spcPts val="600"/>
                  </a:spcAft>
                </a:pPr>
                <a:r>
                  <a:rPr lang="en-US" sz="1700" b="1" dirty="0">
                    <a:highlight>
                      <a:srgbClr val="FFFF00"/>
                    </a:highlight>
                    <a:latin typeface="Calibri" panose="020F0502020204030204" pitchFamily="34" charset="0"/>
                    <a:ea typeface="Times New Roman" panose="02020603050405020304" pitchFamily="18" charset="0"/>
                    <a:cs typeface="Times New Roman" panose="02020603050405020304" pitchFamily="18" charset="0"/>
                  </a:rPr>
                  <a:t>We have to graph each of the linear function that compound the system. </a:t>
                </a:r>
                <a:r>
                  <a:rPr lang="en-US" sz="1700" b="1"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One easy way to graph each linear function is to find its intercepts with the axes</a:t>
                </a:r>
                <a:r>
                  <a:rPr lang="en-US" sz="1700" b="1" dirty="0" smtClean="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a:t>
                </a:r>
                <a:endParaRPr lang="es-VE" sz="14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600"/>
                  </a:spcAft>
                  <a:buFont typeface="Symbol" panose="05050102010706020507" pitchFamily="18" charset="2"/>
                  <a:buChar char=""/>
                </a:pPr>
                <a14:m>
                  <m:oMath xmlns:m="http://schemas.openxmlformats.org/officeDocument/2006/math">
                    <m:r>
                      <a:rPr lang="en-US" sz="14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en-US" sz="14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4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400" i="1">
                        <a:effectLst/>
                        <a:latin typeface="Cambria Math" panose="02040503050406030204" pitchFamily="18" charset="0"/>
                        <a:ea typeface="Times New Roman" panose="02020603050405020304" pitchFamily="18" charset="0"/>
                        <a:cs typeface="Times New Roman" panose="02020603050405020304" pitchFamily="18" charset="0"/>
                      </a:rPr>
                      <m:t>+4</m:t>
                    </m:r>
                  </m:oMath>
                </a14:m>
                <a:endParaRPr lang="es-VE" sz="1400" dirty="0">
                  <a:effectLst/>
                  <a:latin typeface="Calibri" panose="020F0502020204030204" pitchFamily="34" charset="0"/>
                  <a:ea typeface="Calibri" panose="020F0502020204030204" pitchFamily="34" charset="0"/>
                  <a:cs typeface="Times New Roman" panose="02020603050405020304" pitchFamily="18" charset="0"/>
                </a:endParaRPr>
              </a:p>
              <a:p>
                <a:pPr marL="914400">
                  <a:lnSpc>
                    <a:spcPct val="107000"/>
                  </a:lnSpc>
                  <a:spcAft>
                    <a:spcPts val="600"/>
                  </a:spcAft>
                </a:pPr>
                <a14:m>
                  <m:oMathPara xmlns:m="http://schemas.openxmlformats.org/officeDocument/2006/math">
                    <m:oMathParaPr>
                      <m:jc m:val="centerGroup"/>
                    </m:oMathParaPr>
                    <m:oMath xmlns:m="http://schemas.openxmlformats.org/officeDocument/2006/math">
                      <m:r>
                        <a:rPr lang="en-US" sz="1400" i="1">
                          <a:effectLst/>
                          <a:latin typeface="Cambria Math" panose="02040503050406030204" pitchFamily="18" charset="0"/>
                          <a:ea typeface="Calibri" panose="020F0502020204030204" pitchFamily="34" charset="0"/>
                          <a:cs typeface="Times New Roman" panose="02020603050405020304" pitchFamily="18" charset="0"/>
                        </a:rPr>
                        <m:t>𝑥</m:t>
                      </m:r>
                      <m:r>
                        <a:rPr lang="en-US" sz="1400" i="1">
                          <a:effectLst/>
                          <a:latin typeface="Cambria Math" panose="02040503050406030204" pitchFamily="18" charset="0"/>
                          <a:ea typeface="Calibri" panose="020F0502020204030204" pitchFamily="34" charset="0"/>
                          <a:cs typeface="Times New Roman" panose="02020603050405020304" pitchFamily="18" charset="0"/>
                        </a:rPr>
                        <m:t>=0 →</m:t>
                      </m:r>
                      <m:r>
                        <a:rPr lang="en-US" sz="1400" i="1">
                          <a:effectLst/>
                          <a:latin typeface="Cambria Math" panose="02040503050406030204" pitchFamily="18" charset="0"/>
                          <a:ea typeface="Calibri" panose="020F0502020204030204" pitchFamily="34" charset="0"/>
                          <a:cs typeface="Times New Roman" panose="02020603050405020304" pitchFamily="18" charset="0"/>
                        </a:rPr>
                        <m:t>𝑦</m:t>
                      </m:r>
                      <m:r>
                        <a:rPr lang="en-US" sz="1400" i="1">
                          <a:effectLst/>
                          <a:latin typeface="Cambria Math" panose="02040503050406030204" pitchFamily="18" charset="0"/>
                          <a:ea typeface="Calibri" panose="020F0502020204030204" pitchFamily="34" charset="0"/>
                          <a:cs typeface="Times New Roman" panose="02020603050405020304" pitchFamily="18" charset="0"/>
                        </a:rPr>
                        <m:t>=4 →(0,4)</m:t>
                      </m:r>
                    </m:oMath>
                  </m:oMathPara>
                </a14:m>
                <a:endParaRPr lang="es-VE" sz="1400" dirty="0">
                  <a:effectLst/>
                  <a:latin typeface="Calibri" panose="020F0502020204030204" pitchFamily="34" charset="0"/>
                  <a:ea typeface="Calibri" panose="020F0502020204030204" pitchFamily="34" charset="0"/>
                  <a:cs typeface="Times New Roman" panose="02020603050405020304" pitchFamily="18" charset="0"/>
                </a:endParaRPr>
              </a:p>
              <a:p>
                <a:pPr marL="914400">
                  <a:lnSpc>
                    <a:spcPct val="107000"/>
                  </a:lnSpc>
                  <a:spcAft>
                    <a:spcPts val="6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 </a:t>
                </a:r>
                <a:endParaRPr lang="es-VE" sz="1400" dirty="0">
                  <a:effectLst/>
                  <a:latin typeface="Calibri" panose="020F0502020204030204" pitchFamily="34" charset="0"/>
                  <a:ea typeface="Calibri" panose="020F0502020204030204" pitchFamily="34" charset="0"/>
                  <a:cs typeface="Times New Roman" panose="02020603050405020304" pitchFamily="18" charset="0"/>
                </a:endParaRPr>
              </a:p>
              <a:p>
                <a:pPr marL="914400">
                  <a:lnSpc>
                    <a:spcPct val="107000"/>
                  </a:lnSpc>
                  <a:spcAft>
                    <a:spcPts val="600"/>
                  </a:spcAft>
                </a:pPr>
                <a14:m>
                  <m:oMathPara xmlns:m="http://schemas.openxmlformats.org/officeDocument/2006/math">
                    <m:oMathParaPr>
                      <m:jc m:val="centerGroup"/>
                    </m:oMathParaPr>
                    <m:oMath xmlns:m="http://schemas.openxmlformats.org/officeDocument/2006/math">
                      <m:r>
                        <a:rPr lang="en-US" sz="1400" i="1">
                          <a:effectLst/>
                          <a:latin typeface="Cambria Math" panose="02040503050406030204" pitchFamily="18" charset="0"/>
                          <a:ea typeface="Calibri" panose="020F0502020204030204" pitchFamily="34" charset="0"/>
                          <a:cs typeface="Times New Roman" panose="02020603050405020304" pitchFamily="18" charset="0"/>
                        </a:rPr>
                        <m:t>𝑦</m:t>
                      </m:r>
                      <m:r>
                        <a:rPr lang="en-US" sz="1400" i="1">
                          <a:effectLst/>
                          <a:latin typeface="Cambria Math" panose="02040503050406030204" pitchFamily="18" charset="0"/>
                          <a:ea typeface="Calibri" panose="020F0502020204030204" pitchFamily="34" charset="0"/>
                          <a:cs typeface="Times New Roman" panose="02020603050405020304" pitchFamily="18" charset="0"/>
                        </a:rPr>
                        <m:t>=0 →</m:t>
                      </m:r>
                      <m:r>
                        <a:rPr lang="en-US" sz="1400" i="1">
                          <a:effectLst/>
                          <a:latin typeface="Cambria Math" panose="02040503050406030204" pitchFamily="18" charset="0"/>
                          <a:ea typeface="Calibri" panose="020F0502020204030204" pitchFamily="34" charset="0"/>
                          <a:cs typeface="Times New Roman" panose="02020603050405020304" pitchFamily="18" charset="0"/>
                        </a:rPr>
                        <m:t>𝑥</m:t>
                      </m:r>
                      <m:r>
                        <a:rPr lang="en-US" sz="1400" i="1">
                          <a:effectLst/>
                          <a:latin typeface="Cambria Math" panose="02040503050406030204" pitchFamily="18" charset="0"/>
                          <a:ea typeface="Calibri" panose="020F0502020204030204" pitchFamily="34" charset="0"/>
                          <a:cs typeface="Times New Roman" panose="02020603050405020304" pitchFamily="18" charset="0"/>
                        </a:rPr>
                        <m:t>=−4 →(−4,0)</m:t>
                      </m:r>
                    </m:oMath>
                  </m:oMathPara>
                </a14:m>
                <a:endParaRPr lang="es-VE" sz="1400" dirty="0">
                  <a:effectLst/>
                  <a:latin typeface="Calibri" panose="020F0502020204030204" pitchFamily="34" charset="0"/>
                  <a:ea typeface="Calibri" panose="020F0502020204030204" pitchFamily="34" charset="0"/>
                  <a:cs typeface="Times New Roman" panose="02020603050405020304" pitchFamily="18" charset="0"/>
                </a:endParaRPr>
              </a:p>
              <a:p>
                <a:pPr marL="914400">
                  <a:lnSpc>
                    <a:spcPct val="107000"/>
                  </a:lnSpc>
                  <a:spcAft>
                    <a:spcPts val="6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 </a:t>
                </a:r>
                <a:endParaRPr lang="es-VE" sz="14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600"/>
                  </a:spcAft>
                  <a:buFont typeface="Symbol" panose="05050102010706020507" pitchFamily="18" charset="2"/>
                  <a:buChar char=""/>
                </a:pPr>
                <a14:m>
                  <m:oMath xmlns:m="http://schemas.openxmlformats.org/officeDocument/2006/math">
                    <m:r>
                      <a:rPr lang="en-US" sz="1400" i="1">
                        <a:effectLst/>
                        <a:latin typeface="Cambria Math" panose="02040503050406030204" pitchFamily="18" charset="0"/>
                        <a:ea typeface="Calibri" panose="020F0502020204030204" pitchFamily="34" charset="0"/>
                        <a:cs typeface="Times New Roman" panose="02020603050405020304" pitchFamily="18" charset="0"/>
                      </a:rPr>
                      <m:t>𝑦</m:t>
                    </m:r>
                    <m:r>
                      <a:rPr lang="en-US" sz="1400" i="1">
                        <a:effectLst/>
                        <a:latin typeface="Cambria Math" panose="02040503050406030204" pitchFamily="18" charset="0"/>
                        <a:ea typeface="Calibri" panose="020F0502020204030204" pitchFamily="34" charset="0"/>
                        <a:cs typeface="Times New Roman" panose="02020603050405020304" pitchFamily="18" charset="0"/>
                      </a:rPr>
                      <m:t>=−2</m:t>
                    </m:r>
                    <m:r>
                      <a:rPr lang="en-US" sz="1400" i="1">
                        <a:effectLst/>
                        <a:latin typeface="Cambria Math" panose="02040503050406030204" pitchFamily="18" charset="0"/>
                        <a:ea typeface="Calibri" panose="020F0502020204030204" pitchFamily="34" charset="0"/>
                        <a:cs typeface="Times New Roman" panose="02020603050405020304" pitchFamily="18" charset="0"/>
                      </a:rPr>
                      <m:t>𝑥</m:t>
                    </m:r>
                    <m:r>
                      <a:rPr lang="en-US" sz="1400" i="1">
                        <a:effectLst/>
                        <a:latin typeface="Cambria Math" panose="02040503050406030204" pitchFamily="18" charset="0"/>
                        <a:ea typeface="Calibri" panose="020F0502020204030204" pitchFamily="34" charset="0"/>
                        <a:cs typeface="Times New Roman" panose="02020603050405020304" pitchFamily="18" charset="0"/>
                      </a:rPr>
                      <m:t>+1</m:t>
                    </m:r>
                  </m:oMath>
                </a14:m>
                <a:endParaRPr lang="es-VE" sz="1400" dirty="0">
                  <a:effectLst/>
                  <a:latin typeface="Calibri" panose="020F0502020204030204" pitchFamily="34" charset="0"/>
                  <a:ea typeface="Calibri" panose="020F0502020204030204" pitchFamily="34" charset="0"/>
                  <a:cs typeface="Times New Roman" panose="02020603050405020304" pitchFamily="18" charset="0"/>
                </a:endParaRPr>
              </a:p>
              <a:p>
                <a:pPr marL="914400">
                  <a:lnSpc>
                    <a:spcPct val="107000"/>
                  </a:lnSpc>
                  <a:spcAft>
                    <a:spcPts val="6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 </a:t>
                </a:r>
                <a:endParaRPr lang="es-VE" sz="1400" dirty="0">
                  <a:effectLst/>
                  <a:latin typeface="Calibri" panose="020F0502020204030204" pitchFamily="34" charset="0"/>
                  <a:ea typeface="Calibri" panose="020F0502020204030204" pitchFamily="34" charset="0"/>
                  <a:cs typeface="Times New Roman" panose="02020603050405020304" pitchFamily="18" charset="0"/>
                </a:endParaRPr>
              </a:p>
              <a:p>
                <a:pPr marL="914400">
                  <a:lnSpc>
                    <a:spcPct val="107000"/>
                  </a:lnSpc>
                  <a:spcAft>
                    <a:spcPts val="6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 </a:t>
                </a:r>
                <a:endParaRPr lang="es-VE" sz="1400" dirty="0">
                  <a:effectLst/>
                  <a:latin typeface="Calibri" panose="020F0502020204030204" pitchFamily="34" charset="0"/>
                  <a:ea typeface="Calibri" panose="020F0502020204030204" pitchFamily="34" charset="0"/>
                  <a:cs typeface="Times New Roman" panose="02020603050405020304" pitchFamily="18" charset="0"/>
                </a:endParaRPr>
              </a:p>
              <a:p>
                <a:pPr marL="914400">
                  <a:lnSpc>
                    <a:spcPct val="107000"/>
                  </a:lnSpc>
                  <a:spcAft>
                    <a:spcPts val="600"/>
                  </a:spcAft>
                </a:pPr>
                <a14:m>
                  <m:oMathPara xmlns:m="http://schemas.openxmlformats.org/officeDocument/2006/math">
                    <m:oMathParaPr>
                      <m:jc m:val="centerGroup"/>
                    </m:oMathParaPr>
                    <m:oMath xmlns:m="http://schemas.openxmlformats.org/officeDocument/2006/math">
                      <m:r>
                        <a:rPr lang="en-US" sz="1400" i="1">
                          <a:effectLst/>
                          <a:latin typeface="Cambria Math" panose="02040503050406030204" pitchFamily="18" charset="0"/>
                          <a:ea typeface="Calibri" panose="020F0502020204030204" pitchFamily="34" charset="0"/>
                          <a:cs typeface="Times New Roman" panose="02020603050405020304" pitchFamily="18" charset="0"/>
                        </a:rPr>
                        <m:t>𝑥</m:t>
                      </m:r>
                      <m:r>
                        <a:rPr lang="en-US" sz="1400" i="1">
                          <a:effectLst/>
                          <a:latin typeface="Cambria Math" panose="02040503050406030204" pitchFamily="18" charset="0"/>
                          <a:ea typeface="Calibri" panose="020F0502020204030204" pitchFamily="34" charset="0"/>
                          <a:cs typeface="Times New Roman" panose="02020603050405020304" pitchFamily="18" charset="0"/>
                        </a:rPr>
                        <m:t>=0 →</m:t>
                      </m:r>
                      <m:r>
                        <a:rPr lang="en-US" sz="1400" i="1">
                          <a:effectLst/>
                          <a:latin typeface="Cambria Math" panose="02040503050406030204" pitchFamily="18" charset="0"/>
                          <a:ea typeface="Calibri" panose="020F0502020204030204" pitchFamily="34" charset="0"/>
                          <a:cs typeface="Times New Roman" panose="02020603050405020304" pitchFamily="18" charset="0"/>
                        </a:rPr>
                        <m:t>𝑦</m:t>
                      </m:r>
                      <m:r>
                        <a:rPr lang="en-US" sz="1400" i="1">
                          <a:effectLst/>
                          <a:latin typeface="Cambria Math" panose="02040503050406030204" pitchFamily="18" charset="0"/>
                          <a:ea typeface="Calibri" panose="020F0502020204030204" pitchFamily="34" charset="0"/>
                          <a:cs typeface="Times New Roman" panose="02020603050405020304" pitchFamily="18" charset="0"/>
                        </a:rPr>
                        <m:t>=1 →(0,1)</m:t>
                      </m:r>
                    </m:oMath>
                  </m:oMathPara>
                </a14:m>
                <a:endParaRPr lang="es-VE" sz="1400" dirty="0">
                  <a:effectLst/>
                  <a:latin typeface="Calibri" panose="020F0502020204030204" pitchFamily="34" charset="0"/>
                  <a:ea typeface="Calibri" panose="020F0502020204030204" pitchFamily="34" charset="0"/>
                  <a:cs typeface="Times New Roman" panose="02020603050405020304" pitchFamily="18" charset="0"/>
                </a:endParaRPr>
              </a:p>
              <a:p>
                <a:pPr marL="914400">
                  <a:lnSpc>
                    <a:spcPct val="107000"/>
                  </a:lnSpc>
                  <a:spcAft>
                    <a:spcPts val="6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 </a:t>
                </a:r>
                <a:endParaRPr lang="es-VE" sz="1400" dirty="0">
                  <a:effectLst/>
                  <a:latin typeface="Calibri" panose="020F0502020204030204" pitchFamily="34" charset="0"/>
                  <a:ea typeface="Calibri" panose="020F0502020204030204" pitchFamily="34" charset="0"/>
                  <a:cs typeface="Times New Roman" panose="02020603050405020304" pitchFamily="18" charset="0"/>
                </a:endParaRPr>
              </a:p>
              <a:p>
                <a:pPr marL="914400">
                  <a:lnSpc>
                    <a:spcPct val="107000"/>
                  </a:lnSpc>
                  <a:spcAft>
                    <a:spcPts val="600"/>
                  </a:spcAft>
                </a:pPr>
                <a14:m>
                  <m:oMathPara xmlns:m="http://schemas.openxmlformats.org/officeDocument/2006/math">
                    <m:oMathParaPr>
                      <m:jc m:val="centerGroup"/>
                    </m:oMathParaPr>
                    <m:oMath xmlns:m="http://schemas.openxmlformats.org/officeDocument/2006/math">
                      <m:r>
                        <a:rPr lang="en-US" sz="1400" i="1">
                          <a:effectLst/>
                          <a:latin typeface="Cambria Math" panose="02040503050406030204" pitchFamily="18" charset="0"/>
                          <a:ea typeface="Calibri" panose="020F0502020204030204" pitchFamily="34" charset="0"/>
                          <a:cs typeface="Times New Roman" panose="02020603050405020304" pitchFamily="18" charset="0"/>
                        </a:rPr>
                        <m:t>𝑦</m:t>
                      </m:r>
                      <m:r>
                        <a:rPr lang="en-US" sz="1400" i="1">
                          <a:effectLst/>
                          <a:latin typeface="Cambria Math" panose="02040503050406030204" pitchFamily="18" charset="0"/>
                          <a:ea typeface="Calibri" panose="020F0502020204030204" pitchFamily="34" charset="0"/>
                          <a:cs typeface="Times New Roman" panose="02020603050405020304" pitchFamily="18" charset="0"/>
                        </a:rPr>
                        <m:t>=0 →</m:t>
                      </m:r>
                      <m:r>
                        <a:rPr lang="en-US" sz="1400" i="1">
                          <a:effectLst/>
                          <a:latin typeface="Cambria Math" panose="02040503050406030204" pitchFamily="18" charset="0"/>
                          <a:ea typeface="Calibri" panose="020F0502020204030204" pitchFamily="34" charset="0"/>
                          <a:cs typeface="Times New Roman" panose="02020603050405020304" pitchFamily="18" charset="0"/>
                        </a:rPr>
                        <m:t>𝑥</m:t>
                      </m:r>
                      <m:r>
                        <a:rPr lang="en-US" sz="1400" i="1">
                          <a:effectLst/>
                          <a:latin typeface="Cambria Math" panose="02040503050406030204" pitchFamily="18" charset="0"/>
                          <a:ea typeface="Calibri" panose="020F0502020204030204" pitchFamily="34" charset="0"/>
                          <a:cs typeface="Times New Roman" panose="02020603050405020304" pitchFamily="18" charset="0"/>
                        </a:rPr>
                        <m:t>=1/2 →(1/2,1)</m:t>
                      </m:r>
                    </m:oMath>
                  </m:oMathPara>
                </a14:m>
                <a:endParaRPr lang="es-VE" sz="1400" dirty="0">
                  <a:effectLst/>
                  <a:latin typeface="Calibri" panose="020F0502020204030204" pitchFamily="34" charset="0"/>
                  <a:ea typeface="Calibri" panose="020F0502020204030204" pitchFamily="34" charset="0"/>
                  <a:cs typeface="Times New Roman" panose="02020603050405020304" pitchFamily="18" charset="0"/>
                </a:endParaRPr>
              </a:p>
              <a:p>
                <a:pPr marL="914400">
                  <a:lnSpc>
                    <a:spcPct val="107000"/>
                  </a:lnSpc>
                  <a:spcAft>
                    <a:spcPts val="600"/>
                  </a:spcAft>
                </a:pPr>
                <a:r>
                  <a:rPr lang="en-US" sz="14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s-VE" sz="14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p:sp>
            <p:nvSpPr>
              <p:cNvPr id="4" name="Rectángulo 3"/>
              <p:cNvSpPr>
                <a:spLocks noRot="1" noChangeAspect="1" noMove="1" noResize="1" noEditPoints="1" noAdjustHandles="1" noChangeArrowheads="1" noChangeShapeType="1" noTextEdit="1"/>
              </p:cNvSpPr>
              <p:nvPr/>
            </p:nvSpPr>
            <p:spPr>
              <a:xfrm>
                <a:off x="543031" y="734517"/>
                <a:ext cx="7994579" cy="4341701"/>
              </a:xfrm>
              <a:prstGeom prst="rect">
                <a:avLst/>
              </a:prstGeom>
              <a:blipFill rotWithShape="0">
                <a:blip r:embed="rId3"/>
                <a:stretch>
                  <a:fillRect l="-229" t="-281" r="-1067"/>
                </a:stretch>
              </a:blipFill>
            </p:spPr>
            <p:txBody>
              <a:bodyPr/>
              <a:lstStyle/>
              <a:p>
                <a:r>
                  <a:rPr lang="es-VE">
                    <a:noFill/>
                  </a:rPr>
                  <a:t> </a:t>
                </a:r>
              </a:p>
            </p:txBody>
          </p:sp>
        </mc:Fallback>
      </mc:AlternateContent>
      <p:sp>
        <p:nvSpPr>
          <p:cNvPr id="8" name="Title 1"/>
          <p:cNvSpPr>
            <a:spLocks noGrp="1"/>
          </p:cNvSpPr>
          <p:nvPr>
            <p:ph type="title"/>
          </p:nvPr>
        </p:nvSpPr>
        <p:spPr>
          <a:xfrm>
            <a:off x="0" y="-19050"/>
            <a:ext cx="8229600" cy="365760"/>
          </a:xfrm>
        </p:spPr>
        <p:txBody>
          <a:bodyPr>
            <a:normAutofit/>
          </a:bodyPr>
          <a:lstStyle/>
          <a:p>
            <a:pPr algn="l"/>
            <a:r>
              <a:rPr lang="en-US" sz="1700" b="1" dirty="0" smtClean="0">
                <a:latin typeface="Cambria" panose="02040503050406030204" pitchFamily="18" charset="0"/>
              </a:rPr>
              <a:t>SYSTEM OF LINEAR INEQUALITIES</a:t>
            </a:r>
            <a:endParaRPr lang="en-US" sz="1700" b="1" dirty="0">
              <a:latin typeface="Cambria" panose="02040503050406030204" pitchFamily="18" charset="0"/>
            </a:endParaRPr>
          </a:p>
        </p:txBody>
      </p:sp>
    </p:spTree>
    <p:extLst>
      <p:ext uri="{BB962C8B-B14F-4D97-AF65-F5344CB8AC3E}">
        <p14:creationId xmlns:p14="http://schemas.microsoft.com/office/powerpoint/2010/main" val="150511282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671</TotalTime>
  <Words>568</Words>
  <Application>Microsoft Office PowerPoint</Application>
  <PresentationFormat>Presentación en pantalla (16:9)</PresentationFormat>
  <Paragraphs>169</Paragraphs>
  <Slides>14</Slides>
  <Notes>1</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14</vt:i4>
      </vt:variant>
    </vt:vector>
  </HeadingPairs>
  <TitlesOfParts>
    <vt:vector size="21" baseType="lpstr">
      <vt:lpstr>Arial</vt:lpstr>
      <vt:lpstr>Calibri</vt:lpstr>
      <vt:lpstr>Cambria</vt:lpstr>
      <vt:lpstr>Cambria Math</vt:lpstr>
      <vt:lpstr>Symbol</vt:lpstr>
      <vt:lpstr>Times New Roman</vt:lpstr>
      <vt:lpstr>Office Theme</vt:lpstr>
      <vt:lpstr>Systems of Linear Inequalities</vt:lpstr>
      <vt:lpstr>SYSTEM OF LINEAR INEQUALITIES</vt:lpstr>
      <vt:lpstr>SYSTEM OF LINEAR INEQUALITIES</vt:lpstr>
      <vt:lpstr>SYSTEM OF LINEAR INEQUALITIES</vt:lpstr>
      <vt:lpstr>SYSTEM OF LINEAR INEQUALITIES</vt:lpstr>
      <vt:lpstr>SYSTEM OF LINEAR INEQUALITIES</vt:lpstr>
      <vt:lpstr>SYSTEM OF LINEAR INEQUALITIES</vt:lpstr>
      <vt:lpstr>SYSTEM OF LINEAR INEQUALITIES</vt:lpstr>
      <vt:lpstr>SYSTEM OF LINEAR INEQUALITIES</vt:lpstr>
      <vt:lpstr>Presentación de PowerPoint</vt:lpstr>
      <vt:lpstr>SYSTEM OF LINEAR INEQUALITIES</vt:lpstr>
      <vt:lpstr>SYSTEM OF LINEAR INEQUALITIES</vt:lpstr>
      <vt:lpstr>SYSTEM OF LINEAR INEQUALITIES</vt:lpstr>
      <vt:lpstr>SYSTEM OF LINEAR INEQUALITIES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NYL NICART</dc:creator>
  <cp:lastModifiedBy>Yessika</cp:lastModifiedBy>
  <cp:revision>156</cp:revision>
  <dcterms:created xsi:type="dcterms:W3CDTF">2016-10-20T15:06:14Z</dcterms:created>
  <dcterms:modified xsi:type="dcterms:W3CDTF">2017-02-10T14:49:34Z</dcterms:modified>
</cp:coreProperties>
</file>